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56" r:id="rId2"/>
    <p:sldMasterId id="2147483804" r:id="rId3"/>
  </p:sldMasterIdLst>
  <p:notesMasterIdLst>
    <p:notesMasterId r:id="rId52"/>
  </p:notesMasterIdLst>
  <p:sldIdLst>
    <p:sldId id="256" r:id="rId4"/>
    <p:sldId id="325" r:id="rId5"/>
    <p:sldId id="395" r:id="rId6"/>
    <p:sldId id="398" r:id="rId7"/>
    <p:sldId id="342" r:id="rId8"/>
    <p:sldId id="401" r:id="rId9"/>
    <p:sldId id="402" r:id="rId10"/>
    <p:sldId id="364" r:id="rId11"/>
    <p:sldId id="259" r:id="rId12"/>
    <p:sldId id="260" r:id="rId13"/>
    <p:sldId id="262" r:id="rId14"/>
    <p:sldId id="263" r:id="rId15"/>
    <p:sldId id="264" r:id="rId16"/>
    <p:sldId id="265" r:id="rId17"/>
    <p:sldId id="266" r:id="rId18"/>
    <p:sldId id="271" r:id="rId19"/>
    <p:sldId id="272" r:id="rId20"/>
    <p:sldId id="273" r:id="rId21"/>
    <p:sldId id="274" r:id="rId22"/>
    <p:sldId id="276" r:id="rId23"/>
    <p:sldId id="291" r:id="rId24"/>
    <p:sldId id="281" r:id="rId25"/>
    <p:sldId id="326" r:id="rId26"/>
    <p:sldId id="330" r:id="rId27"/>
    <p:sldId id="288" r:id="rId28"/>
    <p:sldId id="289" r:id="rId29"/>
    <p:sldId id="290" r:id="rId30"/>
    <p:sldId id="292" r:id="rId31"/>
    <p:sldId id="293" r:id="rId32"/>
    <p:sldId id="294" r:id="rId33"/>
    <p:sldId id="296" r:id="rId34"/>
    <p:sldId id="300" r:id="rId35"/>
    <p:sldId id="324" r:id="rId36"/>
    <p:sldId id="304" r:id="rId37"/>
    <p:sldId id="305" r:id="rId38"/>
    <p:sldId id="306" r:id="rId39"/>
    <p:sldId id="308" r:id="rId40"/>
    <p:sldId id="327" r:id="rId41"/>
    <p:sldId id="400" r:id="rId42"/>
    <p:sldId id="372" r:id="rId43"/>
    <p:sldId id="381" r:id="rId44"/>
    <p:sldId id="386" r:id="rId45"/>
    <p:sldId id="387" r:id="rId46"/>
    <p:sldId id="388" r:id="rId47"/>
    <p:sldId id="390" r:id="rId48"/>
    <p:sldId id="391" r:id="rId49"/>
    <p:sldId id="394" r:id="rId50"/>
    <p:sldId id="323"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0" autoAdjust="0"/>
    <p:restoredTop sz="95878" autoAdjust="0"/>
  </p:normalViewPr>
  <p:slideViewPr>
    <p:cSldViewPr>
      <p:cViewPr varScale="1">
        <p:scale>
          <a:sx n="70" d="100"/>
          <a:sy n="70" d="100"/>
        </p:scale>
        <p:origin x="1380"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09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8BD4A727-4CAC-4C0F-991F-A2ACEC7B7AFD}" type="datetimeFigureOut">
              <a:rPr lang="en-US" smtClean="0"/>
              <a:pPr/>
              <a:t>3/11/2023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C8525E3C-A974-4282-8D58-023F27FDB21F}" type="slidenum">
              <a:rPr lang="en-US" smtClean="0"/>
              <a:pPr/>
              <a:t>‹#›</a:t>
            </a:fld>
            <a:endParaRPr lang="en-US"/>
          </a:p>
        </p:txBody>
      </p:sp>
    </p:spTree>
    <p:extLst>
      <p:ext uri="{BB962C8B-B14F-4D97-AF65-F5344CB8AC3E}">
        <p14:creationId xmlns:p14="http://schemas.microsoft.com/office/powerpoint/2010/main" val="4116291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gehewhhrther</a:t>
            </a:r>
            <a:endParaRPr lang="en-US" dirty="0"/>
          </a:p>
        </p:txBody>
      </p:sp>
      <p:sp>
        <p:nvSpPr>
          <p:cNvPr id="4" name="Slide Number Placeholder 3"/>
          <p:cNvSpPr>
            <a:spLocks noGrp="1"/>
          </p:cNvSpPr>
          <p:nvPr>
            <p:ph type="sldNum" sz="quarter" idx="5"/>
          </p:nvPr>
        </p:nvSpPr>
        <p:spPr/>
        <p:txBody>
          <a:bodyPr/>
          <a:lstStyle/>
          <a:p>
            <a:fld id="{C8525E3C-A974-4282-8D58-023F27FDB21F}" type="slidenum">
              <a:rPr lang="en-US" smtClean="0"/>
              <a:pPr/>
              <a:t>1</a:t>
            </a:fld>
            <a:endParaRPr lang="en-US"/>
          </a:p>
        </p:txBody>
      </p:sp>
    </p:spTree>
    <p:extLst>
      <p:ext uri="{BB962C8B-B14F-4D97-AF65-F5344CB8AC3E}">
        <p14:creationId xmlns:p14="http://schemas.microsoft.com/office/powerpoint/2010/main" val="1233238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2D9BBC-3223-4C64-BC98-AC7C6F22DD54}" type="slidenum">
              <a:rPr lang="en-GB" smtClean="0">
                <a:solidFill>
                  <a:prstClr val="black"/>
                </a:solidFill>
              </a:rPr>
              <a:pPr/>
              <a:t>42</a:t>
            </a:fld>
            <a:endParaRPr lang="en-GB">
              <a:solidFill>
                <a:prstClr val="black"/>
              </a:solidFill>
            </a:endParaRPr>
          </a:p>
        </p:txBody>
      </p:sp>
    </p:spTree>
    <p:extLst>
      <p:ext uri="{BB962C8B-B14F-4D97-AF65-F5344CB8AC3E}">
        <p14:creationId xmlns:p14="http://schemas.microsoft.com/office/powerpoint/2010/main" val="108981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2D9BBC-3223-4C64-BC98-AC7C6F22DD54}" type="slidenum">
              <a:rPr lang="en-GB" smtClean="0">
                <a:solidFill>
                  <a:prstClr val="black"/>
                </a:solidFill>
              </a:rPr>
              <a:pPr/>
              <a:t>44</a:t>
            </a:fld>
            <a:endParaRPr lang="en-GB">
              <a:solidFill>
                <a:prstClr val="black"/>
              </a:solidFill>
            </a:endParaRPr>
          </a:p>
        </p:txBody>
      </p:sp>
    </p:spTree>
    <p:extLst>
      <p:ext uri="{BB962C8B-B14F-4D97-AF65-F5344CB8AC3E}">
        <p14:creationId xmlns:p14="http://schemas.microsoft.com/office/powerpoint/2010/main" val="2976528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3751712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2D9BBC-3223-4C64-BC98-AC7C6F22DD54}" type="slidenum">
              <a:rPr lang="en-GB" smtClean="0">
                <a:solidFill>
                  <a:prstClr val="black"/>
                </a:solidFill>
              </a:rPr>
              <a:pPr/>
              <a:t>46</a:t>
            </a:fld>
            <a:endParaRPr lang="en-GB">
              <a:solidFill>
                <a:prstClr val="black"/>
              </a:solidFill>
            </a:endParaRPr>
          </a:p>
        </p:txBody>
      </p:sp>
    </p:spTree>
    <p:extLst>
      <p:ext uri="{BB962C8B-B14F-4D97-AF65-F5344CB8AC3E}">
        <p14:creationId xmlns:p14="http://schemas.microsoft.com/office/powerpoint/2010/main" val="31873464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2181413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25E3C-A974-4282-8D58-023F27FDB21F}" type="slidenum">
              <a:rPr lang="en-US" smtClean="0"/>
              <a:pPr/>
              <a:t>2</a:t>
            </a:fld>
            <a:endParaRPr lang="en-US"/>
          </a:p>
        </p:txBody>
      </p:sp>
    </p:spTree>
    <p:extLst>
      <p:ext uri="{BB962C8B-B14F-4D97-AF65-F5344CB8AC3E}">
        <p14:creationId xmlns:p14="http://schemas.microsoft.com/office/powerpoint/2010/main" val="4012929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25E3C-A974-4282-8D58-023F27FDB21F}" type="slidenum">
              <a:rPr lang="en-US" smtClean="0"/>
              <a:pPr/>
              <a:t>4</a:t>
            </a:fld>
            <a:endParaRPr lang="en-US"/>
          </a:p>
        </p:txBody>
      </p:sp>
    </p:spTree>
    <p:extLst>
      <p:ext uri="{BB962C8B-B14F-4D97-AF65-F5344CB8AC3E}">
        <p14:creationId xmlns:p14="http://schemas.microsoft.com/office/powerpoint/2010/main" val="3593847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ea typeface="MS PGothic" pitchFamily="34" charset="-128"/>
              </a:rPr>
              <a:t>Tobacco use rates are 47.4% for men and 1.3% for women</a:t>
            </a:r>
          </a:p>
          <a:p>
            <a:pPr eaLnBrk="1" hangingPunct="1">
              <a:spcBef>
                <a:spcPct val="0"/>
              </a:spcBef>
            </a:pPr>
            <a:endParaRPr lang="en-US" dirty="0">
              <a:ea typeface="MS PGothic" pitchFamily="34" charset="-128"/>
            </a:endParaRPr>
          </a:p>
        </p:txBody>
      </p:sp>
      <p:sp>
        <p:nvSpPr>
          <p:cNvPr id="1228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4465E9-49D5-441B-94A6-5E541495A320}" type="slidenum">
              <a:rPr lang="en-US" smtClean="0"/>
              <a:pPr fontAlgn="base">
                <a:spcBef>
                  <a:spcPct val="0"/>
                </a:spcBef>
                <a:spcAft>
                  <a:spcPct val="0"/>
                </a:spcAft>
                <a:defRPr/>
              </a:pPr>
              <a:t>5</a:t>
            </a:fld>
            <a:endParaRPr lang="en-US"/>
          </a:p>
        </p:txBody>
      </p:sp>
    </p:spTree>
    <p:extLst>
      <p:ext uri="{BB962C8B-B14F-4D97-AF65-F5344CB8AC3E}">
        <p14:creationId xmlns:p14="http://schemas.microsoft.com/office/powerpoint/2010/main" val="2377722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ea typeface="MS PGothic" pitchFamily="34" charset="-128"/>
              </a:rPr>
              <a:t>Tobacco use rates are 47.4% for men and 1.3% for women</a:t>
            </a:r>
          </a:p>
          <a:p>
            <a:pPr eaLnBrk="1" hangingPunct="1">
              <a:spcBef>
                <a:spcPct val="0"/>
              </a:spcBef>
            </a:pPr>
            <a:endParaRPr lang="en-US" dirty="0">
              <a:ea typeface="MS PGothic" pitchFamily="34" charset="-128"/>
            </a:endParaRPr>
          </a:p>
        </p:txBody>
      </p:sp>
      <p:sp>
        <p:nvSpPr>
          <p:cNvPr id="1228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4465E9-49D5-441B-94A6-5E541495A320}" type="slidenum">
              <a:rPr lang="en-US" smtClean="0">
                <a:solidFill>
                  <a:prstClr val="black"/>
                </a:solidFill>
              </a:rPr>
              <a:pPr fontAlgn="base">
                <a:spcBef>
                  <a:spcPct val="0"/>
                </a:spcBef>
                <a:spcAft>
                  <a:spcPct val="0"/>
                </a:spcAft>
                <a:defRPr/>
              </a:pPr>
              <a:t>6</a:t>
            </a:fld>
            <a:endParaRPr lang="en-US">
              <a:solidFill>
                <a:prstClr val="black"/>
              </a:solidFill>
            </a:endParaRPr>
          </a:p>
        </p:txBody>
      </p:sp>
    </p:spTree>
    <p:extLst>
      <p:ext uri="{BB962C8B-B14F-4D97-AF65-F5344CB8AC3E}">
        <p14:creationId xmlns:p14="http://schemas.microsoft.com/office/powerpoint/2010/main" val="2377722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ea typeface="MS PGothic" pitchFamily="34" charset="-128"/>
              </a:rPr>
              <a:t>Tobacco use rates are 47.4% for men and 1.3% for women</a:t>
            </a:r>
          </a:p>
          <a:p>
            <a:pPr eaLnBrk="1" hangingPunct="1">
              <a:spcBef>
                <a:spcPct val="0"/>
              </a:spcBef>
            </a:pPr>
            <a:endParaRPr lang="en-US" dirty="0">
              <a:ea typeface="MS PGothic" pitchFamily="34" charset="-128"/>
            </a:endParaRPr>
          </a:p>
        </p:txBody>
      </p:sp>
      <p:sp>
        <p:nvSpPr>
          <p:cNvPr id="1228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4465E9-49D5-441B-94A6-5E541495A320}" type="slidenum">
              <a:rPr lang="en-US" smtClean="0">
                <a:solidFill>
                  <a:prstClr val="black"/>
                </a:solidFill>
              </a:rPr>
              <a:pPr fontAlgn="base">
                <a:spcBef>
                  <a:spcPct val="0"/>
                </a:spcBef>
                <a:spcAft>
                  <a:spcPct val="0"/>
                </a:spcAft>
                <a:defRPr/>
              </a:pPr>
              <a:t>7</a:t>
            </a:fld>
            <a:endParaRPr lang="en-US">
              <a:solidFill>
                <a:prstClr val="black"/>
              </a:solidFill>
            </a:endParaRPr>
          </a:p>
        </p:txBody>
      </p:sp>
    </p:spTree>
    <p:extLst>
      <p:ext uri="{BB962C8B-B14F-4D97-AF65-F5344CB8AC3E}">
        <p14:creationId xmlns:p14="http://schemas.microsoft.com/office/powerpoint/2010/main" val="2377722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DD25AB5C-773F-4A64-BCFB-1E986E93D2DC}" type="slidenum">
              <a:rPr lang="en-US" smtClean="0">
                <a:cs typeface="Arial" pitchFamily="34" charset="0"/>
              </a:rPr>
              <a:pPr/>
              <a:t>12</a:t>
            </a:fld>
            <a:endParaRPr lang="en-US">
              <a:cs typeface="Arial" pitchFamily="34" charset="0"/>
            </a:endParaRPr>
          </a:p>
        </p:txBody>
      </p:sp>
    </p:spTree>
    <p:extLst>
      <p:ext uri="{BB962C8B-B14F-4D97-AF65-F5344CB8AC3E}">
        <p14:creationId xmlns:p14="http://schemas.microsoft.com/office/powerpoint/2010/main" val="2342339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2D9BBC-3223-4C64-BC98-AC7C6F22DD54}" type="slidenum">
              <a:rPr lang="en-GB" smtClean="0">
                <a:solidFill>
                  <a:prstClr val="black"/>
                </a:solidFill>
              </a:rPr>
              <a:pPr/>
              <a:t>40</a:t>
            </a:fld>
            <a:endParaRPr lang="en-GB">
              <a:solidFill>
                <a:prstClr val="black"/>
              </a:solidFill>
            </a:endParaRPr>
          </a:p>
        </p:txBody>
      </p:sp>
    </p:spTree>
    <p:extLst>
      <p:ext uri="{BB962C8B-B14F-4D97-AF65-F5344CB8AC3E}">
        <p14:creationId xmlns:p14="http://schemas.microsoft.com/office/powerpoint/2010/main" val="258086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Marcador de imagen de diapositiva 1">
            <a:extLst>
              <a:ext uri="{FF2B5EF4-FFF2-40B4-BE49-F238E27FC236}">
                <a16:creationId xmlns:a16="http://schemas.microsoft.com/office/drawing/2014/main" xmlns="" id="{408E6A8B-697B-4770-B3ED-1EF766958AB1}"/>
              </a:ext>
            </a:extLst>
          </p:cNvPr>
          <p:cNvSpPr>
            <a:spLocks noGrp="1" noRot="1" noChangeAspect="1" noChangeArrowheads="1" noTextEdit="1"/>
          </p:cNvSpPr>
          <p:nvPr>
            <p:ph type="sldImg"/>
          </p:nvPr>
        </p:nvSpPr>
        <p:spPr bwMode="auto">
          <a:xfrm>
            <a:off x="1168400" y="1243013"/>
            <a:ext cx="4471988" cy="33543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Marcador de notas 2">
            <a:extLst>
              <a:ext uri="{FF2B5EF4-FFF2-40B4-BE49-F238E27FC236}">
                <a16:creationId xmlns:a16="http://schemas.microsoft.com/office/drawing/2014/main" xmlns="" id="{3D92419E-E96D-4B0B-931F-1B91ED903AF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ES" dirty="0">
              <a:ea typeface="ＭＳ Ｐゴシック" panose="020B0600070205080204" pitchFamily="34" charset="-128"/>
            </a:endParaRPr>
          </a:p>
        </p:txBody>
      </p:sp>
      <p:sp>
        <p:nvSpPr>
          <p:cNvPr id="31748" name="Marcador de número de diapositiva 3">
            <a:extLst>
              <a:ext uri="{FF2B5EF4-FFF2-40B4-BE49-F238E27FC236}">
                <a16:creationId xmlns:a16="http://schemas.microsoft.com/office/drawing/2014/main" xmlns="" id="{6E7E9441-2C4B-4FAD-961D-38DB962BFFC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708AED5-CA07-4A39-BCE6-6B3630CAAFA6}" type="slidenum">
              <a:rPr lang="es-ES" altLang="es-CL" smtClean="0">
                <a:solidFill>
                  <a:prstClr val="black"/>
                </a:solidFill>
              </a:rPr>
              <a:pPr/>
              <a:t>41</a:t>
            </a:fld>
            <a:endParaRPr lang="es-ES" altLang="es-CL">
              <a:solidFill>
                <a:prstClr val="black"/>
              </a:solidFill>
            </a:endParaRPr>
          </a:p>
        </p:txBody>
      </p:sp>
    </p:spTree>
    <p:extLst>
      <p:ext uri="{BB962C8B-B14F-4D97-AF65-F5344CB8AC3E}">
        <p14:creationId xmlns:p14="http://schemas.microsoft.com/office/powerpoint/2010/main" val="1952366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9B538EB-67D5-4AE7-8706-966412BB02D9}" type="datetimeFigureOut">
              <a:rPr lang="en-US" smtClean="0"/>
              <a:pPr/>
              <a:t>3/11/2023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AF4B87-C47C-46B6-BFDB-2A8CE0772EB7}" type="slidenum">
              <a:rPr lang="en-US" smtClean="0"/>
              <a:pPr/>
              <a:t>‹#›</a:t>
            </a:fld>
            <a:endParaRPr lang="en-US"/>
          </a:p>
        </p:txBody>
      </p:sp>
    </p:spTree>
    <p:extLst>
      <p:ext uri="{BB962C8B-B14F-4D97-AF65-F5344CB8AC3E}">
        <p14:creationId xmlns:p14="http://schemas.microsoft.com/office/powerpoint/2010/main" val="2972594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B538EB-67D5-4AE7-8706-966412BB02D9}" type="datetimeFigureOut">
              <a:rPr lang="en-US" smtClean="0"/>
              <a:pPr/>
              <a:t>3/11/2023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AF4B87-C47C-46B6-BFDB-2A8CE0772EB7}" type="slidenum">
              <a:rPr lang="en-US" smtClean="0"/>
              <a:pPr/>
              <a:t>‹#›</a:t>
            </a:fld>
            <a:endParaRPr lang="en-US"/>
          </a:p>
        </p:txBody>
      </p:sp>
    </p:spTree>
    <p:extLst>
      <p:ext uri="{BB962C8B-B14F-4D97-AF65-F5344CB8AC3E}">
        <p14:creationId xmlns:p14="http://schemas.microsoft.com/office/powerpoint/2010/main" val="2130766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B538EB-67D5-4AE7-8706-966412BB02D9}" type="datetimeFigureOut">
              <a:rPr lang="en-US" smtClean="0"/>
              <a:pPr/>
              <a:t>3/11/2023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AF4B87-C47C-46B6-BFDB-2A8CE0772EB7}" type="slidenum">
              <a:rPr lang="en-US" smtClean="0"/>
              <a:pPr/>
              <a:t>‹#›</a:t>
            </a:fld>
            <a:endParaRPr lang="en-US"/>
          </a:p>
        </p:txBody>
      </p:sp>
    </p:spTree>
    <p:extLst>
      <p:ext uri="{BB962C8B-B14F-4D97-AF65-F5344CB8AC3E}">
        <p14:creationId xmlns:p14="http://schemas.microsoft.com/office/powerpoint/2010/main" val="2043543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32D528F-4F63-44BB-87F2-FB50ADD2BBF7}" type="datetimeFigureOut">
              <a:rPr lang="en-US" smtClean="0">
                <a:solidFill>
                  <a:prstClr val="white">
                    <a:tint val="95000"/>
                  </a:prstClr>
                </a:solidFill>
              </a:rPr>
              <a:pPr/>
              <a:t>3/11/2023</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D93418A7-94AB-4885-B3E8-9680947150B1}" type="slidenum">
              <a:rPr lang="en-US" smtClean="0">
                <a:solidFill>
                  <a:prstClr val="white">
                    <a:tint val="95000"/>
                  </a:prstClr>
                </a:solidFill>
              </a:rPr>
              <a:pPr/>
              <a:t>‹#›</a:t>
            </a:fld>
            <a:endParaRPr lang="en-US">
              <a:solidFill>
                <a:prstClr val="white">
                  <a:tint val="95000"/>
                </a:prstClr>
              </a:solidFill>
            </a:endParaRP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2D528F-4F63-44BB-87F2-FB50ADD2BBF7}" type="datetimeFigureOut">
              <a:rPr lang="en-US" smtClean="0">
                <a:solidFill>
                  <a:prstClr val="black">
                    <a:tint val="95000"/>
                  </a:prstClr>
                </a:solidFill>
              </a:rPr>
              <a:pPr/>
              <a:t>3/11/2023</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D93418A7-94AB-4885-B3E8-9680947150B1}"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2D528F-4F63-44BB-87F2-FB50ADD2BBF7}" type="datetimeFigureOut">
              <a:rPr lang="en-US" smtClean="0">
                <a:solidFill>
                  <a:prstClr val="white">
                    <a:tint val="95000"/>
                  </a:prstClr>
                </a:solidFill>
              </a:rPr>
              <a:pPr/>
              <a:t>3/11/2023</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D93418A7-94AB-4885-B3E8-9680947150B1}" type="slidenum">
              <a:rPr lang="en-US" smtClean="0">
                <a:solidFill>
                  <a:prstClr val="white">
                    <a:tint val="95000"/>
                  </a:prstClr>
                </a:solidFill>
              </a:rPr>
              <a:pPr/>
              <a:t>‹#›</a:t>
            </a:fld>
            <a:endParaRPr lang="en-US">
              <a:solidFill>
                <a:prstClr val="white">
                  <a:tint val="95000"/>
                </a:prstClr>
              </a:solidFill>
            </a:endParaRP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2D528F-4F63-44BB-87F2-FB50ADD2BBF7}" type="datetimeFigureOut">
              <a:rPr lang="en-US" smtClean="0">
                <a:solidFill>
                  <a:prstClr val="black">
                    <a:tint val="95000"/>
                  </a:prstClr>
                </a:solidFill>
              </a:rPr>
              <a:pPr/>
              <a:t>3/11/2023</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D93418A7-94AB-4885-B3E8-9680947150B1}"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2D528F-4F63-44BB-87F2-FB50ADD2BBF7}" type="datetimeFigureOut">
              <a:rPr lang="en-US" smtClean="0">
                <a:solidFill>
                  <a:prstClr val="black">
                    <a:tint val="95000"/>
                  </a:prstClr>
                </a:solidFill>
              </a:rPr>
              <a:pPr/>
              <a:t>3/11/2023</a:t>
            </a:fld>
            <a:endParaRPr lang="en-US">
              <a:solidFill>
                <a:prstClr val="black">
                  <a:tint val="95000"/>
                </a:prstClr>
              </a:solidFill>
            </a:endParaRPr>
          </a:p>
        </p:txBody>
      </p:sp>
      <p:sp>
        <p:nvSpPr>
          <p:cNvPr id="8" name="Footer Placeholder 7"/>
          <p:cNvSpPr>
            <a:spLocks noGrp="1"/>
          </p:cNvSpPr>
          <p:nvPr>
            <p:ph type="ftr" sz="quarter" idx="11"/>
          </p:nvPr>
        </p:nvSpPr>
        <p:spPr/>
        <p:txBody>
          <a:bodyPr/>
          <a:lstStyle/>
          <a:p>
            <a:endParaRPr lang="en-US">
              <a:solidFill>
                <a:prstClr val="black">
                  <a:tint val="95000"/>
                </a:prstClr>
              </a:solidFill>
            </a:endParaRPr>
          </a:p>
        </p:txBody>
      </p:sp>
      <p:sp>
        <p:nvSpPr>
          <p:cNvPr id="9" name="Slide Number Placeholder 8"/>
          <p:cNvSpPr>
            <a:spLocks noGrp="1"/>
          </p:cNvSpPr>
          <p:nvPr>
            <p:ph type="sldNum" sz="quarter" idx="12"/>
          </p:nvPr>
        </p:nvSpPr>
        <p:spPr/>
        <p:txBody>
          <a:bodyPr/>
          <a:lstStyle/>
          <a:p>
            <a:fld id="{D93418A7-94AB-4885-B3E8-9680947150B1}" type="slidenum">
              <a:rPr lang="en-US" smtClean="0">
                <a:solidFill>
                  <a:prstClr val="black">
                    <a:tint val="95000"/>
                  </a:prstClr>
                </a:solidFill>
              </a:rPr>
              <a:pPr/>
              <a:t>‹#›</a:t>
            </a:fld>
            <a:endParaRPr lang="en-US">
              <a:solidFill>
                <a:prstClr val="black">
                  <a:tint val="95000"/>
                </a:prstClr>
              </a:solidFill>
            </a:endParaRP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32D528F-4F63-44BB-87F2-FB50ADD2BBF7}" type="datetimeFigureOut">
              <a:rPr lang="en-US" smtClean="0">
                <a:solidFill>
                  <a:prstClr val="black">
                    <a:tint val="95000"/>
                  </a:prstClr>
                </a:solidFill>
              </a:rPr>
              <a:pPr/>
              <a:t>3/11/2023</a:t>
            </a:fld>
            <a:endParaRPr lang="en-US">
              <a:solidFill>
                <a:prstClr val="black">
                  <a:tint val="95000"/>
                </a:prstClr>
              </a:solidFill>
            </a:endParaRPr>
          </a:p>
        </p:txBody>
      </p:sp>
      <p:sp>
        <p:nvSpPr>
          <p:cNvPr id="4" name="Footer Placeholder 3"/>
          <p:cNvSpPr>
            <a:spLocks noGrp="1"/>
          </p:cNvSpPr>
          <p:nvPr>
            <p:ph type="ftr" sz="quarter" idx="11"/>
          </p:nvPr>
        </p:nvSpPr>
        <p:spPr/>
        <p:txBody>
          <a:bodyPr/>
          <a:lstStyle/>
          <a:p>
            <a:endParaRPr lang="en-US">
              <a:solidFill>
                <a:prstClr val="black">
                  <a:tint val="95000"/>
                </a:prstClr>
              </a:solidFill>
            </a:endParaRPr>
          </a:p>
        </p:txBody>
      </p:sp>
      <p:sp>
        <p:nvSpPr>
          <p:cNvPr id="5" name="Slide Number Placeholder 4"/>
          <p:cNvSpPr>
            <a:spLocks noGrp="1"/>
          </p:cNvSpPr>
          <p:nvPr>
            <p:ph type="sldNum" sz="quarter" idx="12"/>
          </p:nvPr>
        </p:nvSpPr>
        <p:spPr/>
        <p:txBody>
          <a:bodyPr/>
          <a:lstStyle/>
          <a:p>
            <a:fld id="{D93418A7-94AB-4885-B3E8-9680947150B1}"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2D528F-4F63-44BB-87F2-FB50ADD2BBF7}" type="datetimeFigureOut">
              <a:rPr lang="en-US" smtClean="0">
                <a:solidFill>
                  <a:prstClr val="black">
                    <a:tint val="95000"/>
                  </a:prstClr>
                </a:solidFill>
              </a:rPr>
              <a:pPr/>
              <a:t>3/11/2023</a:t>
            </a:fld>
            <a:endParaRPr lang="en-US">
              <a:solidFill>
                <a:prstClr val="black">
                  <a:tint val="95000"/>
                </a:prstClr>
              </a:solidFill>
            </a:endParaRPr>
          </a:p>
        </p:txBody>
      </p:sp>
      <p:sp>
        <p:nvSpPr>
          <p:cNvPr id="3" name="Footer Placeholder 2"/>
          <p:cNvSpPr>
            <a:spLocks noGrp="1"/>
          </p:cNvSpPr>
          <p:nvPr>
            <p:ph type="ftr" sz="quarter" idx="11"/>
          </p:nvPr>
        </p:nvSpPr>
        <p:spPr/>
        <p:txBody>
          <a:bodyPr/>
          <a:lstStyle/>
          <a:p>
            <a:endParaRPr lang="en-US">
              <a:solidFill>
                <a:prstClr val="black">
                  <a:tint val="95000"/>
                </a:prstClr>
              </a:solidFill>
            </a:endParaRPr>
          </a:p>
        </p:txBody>
      </p:sp>
      <p:sp>
        <p:nvSpPr>
          <p:cNvPr id="4" name="Slide Number Placeholder 3"/>
          <p:cNvSpPr>
            <a:spLocks noGrp="1"/>
          </p:cNvSpPr>
          <p:nvPr>
            <p:ph type="sldNum" sz="quarter" idx="12"/>
          </p:nvPr>
        </p:nvSpPr>
        <p:spPr/>
        <p:txBody>
          <a:bodyPr/>
          <a:lstStyle/>
          <a:p>
            <a:fld id="{D93418A7-94AB-4885-B3E8-9680947150B1}"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2D528F-4F63-44BB-87F2-FB50ADD2BBF7}" type="datetimeFigureOut">
              <a:rPr lang="en-US" smtClean="0">
                <a:solidFill>
                  <a:prstClr val="black">
                    <a:tint val="95000"/>
                  </a:prstClr>
                </a:solidFill>
              </a:rPr>
              <a:pPr/>
              <a:t>3/11/2023</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D93418A7-94AB-4885-B3E8-9680947150B1}" type="slidenum">
              <a:rPr lang="en-US" smtClean="0">
                <a:solidFill>
                  <a:prstClr val="black">
                    <a:tint val="95000"/>
                  </a:prstClr>
                </a:solidFill>
              </a:rPr>
              <a:pPr/>
              <a:t>‹#›</a:t>
            </a:fld>
            <a:endParaRPr lang="en-US">
              <a:solidFill>
                <a:prstClr val="black">
                  <a:tint val="95000"/>
                </a:prstClr>
              </a:solidFill>
            </a:endParaRP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lvl1pPr>
              <a:defRPr b="1">
                <a:solidFill>
                  <a:srgbClr val="C00000"/>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B538EB-67D5-4AE7-8706-966412BB02D9}" type="datetimeFigureOut">
              <a:rPr lang="en-US" smtClean="0"/>
              <a:pPr/>
              <a:t>3/11/2023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AF4B87-C47C-46B6-BFDB-2A8CE0772EB7}" type="slidenum">
              <a:rPr lang="en-US" smtClean="0"/>
              <a:pPr/>
              <a:t>‹#›</a:t>
            </a:fld>
            <a:endParaRPr lang="en-US"/>
          </a:p>
        </p:txBody>
      </p:sp>
      <p:sp>
        <p:nvSpPr>
          <p:cNvPr id="7" name="Rectangle 6"/>
          <p:cNvSpPr/>
          <p:nvPr userDrawn="1"/>
        </p:nvSpPr>
        <p:spPr>
          <a:xfrm>
            <a:off x="0" y="6565900"/>
            <a:ext cx="9144000" cy="304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endParaRPr>
          </a:p>
        </p:txBody>
      </p:sp>
      <p:cxnSp>
        <p:nvCxnSpPr>
          <p:cNvPr id="8" name="Straight Connector 7"/>
          <p:cNvCxnSpPr/>
          <p:nvPr userDrawn="1"/>
        </p:nvCxnSpPr>
        <p:spPr>
          <a:xfrm>
            <a:off x="671945" y="1447800"/>
            <a:ext cx="7862455" cy="0"/>
          </a:xfrm>
          <a:prstGeom prst="line">
            <a:avLst/>
          </a:prstGeom>
          <a:ln w="57150">
            <a:solidFill>
              <a:srgbClr val="C00000"/>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3583843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2D528F-4F63-44BB-87F2-FB50ADD2BBF7}" type="datetimeFigureOut">
              <a:rPr lang="en-US" smtClean="0">
                <a:solidFill>
                  <a:prstClr val="black">
                    <a:tint val="95000"/>
                  </a:prstClr>
                </a:solidFill>
              </a:rPr>
              <a:pPr/>
              <a:t>3/11/2023</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D93418A7-94AB-4885-B3E8-9680947150B1}"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2D528F-4F63-44BB-87F2-FB50ADD2BBF7}" type="datetimeFigureOut">
              <a:rPr lang="en-US" smtClean="0">
                <a:solidFill>
                  <a:prstClr val="black">
                    <a:tint val="95000"/>
                  </a:prstClr>
                </a:solidFill>
              </a:rPr>
              <a:pPr/>
              <a:t>3/11/2023</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D93418A7-94AB-4885-B3E8-9680947150B1}"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2D528F-4F63-44BB-87F2-FB50ADD2BBF7}" type="datetimeFigureOut">
              <a:rPr lang="en-US" smtClean="0">
                <a:solidFill>
                  <a:prstClr val="black">
                    <a:tint val="95000"/>
                  </a:prstClr>
                </a:solidFill>
              </a:rPr>
              <a:pPr/>
              <a:t>3/11/2023</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D93418A7-94AB-4885-B3E8-9680947150B1}"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15391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90738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82152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595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3/11/2023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76563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3/11/2023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22368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3/11/2023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8604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B538EB-67D5-4AE7-8706-966412BB02D9}" type="datetimeFigureOut">
              <a:rPr lang="en-US" smtClean="0"/>
              <a:pPr/>
              <a:t>3/11/2023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AF4B87-C47C-46B6-BFDB-2A8CE0772EB7}" type="slidenum">
              <a:rPr lang="en-US" smtClean="0"/>
              <a:pPr/>
              <a:t>‹#›</a:t>
            </a:fld>
            <a:endParaRPr lang="en-US"/>
          </a:p>
        </p:txBody>
      </p:sp>
    </p:spTree>
    <p:extLst>
      <p:ext uri="{BB962C8B-B14F-4D97-AF65-F5344CB8AC3E}">
        <p14:creationId xmlns:p14="http://schemas.microsoft.com/office/powerpoint/2010/main" val="15439638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61846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2571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05717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41212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and Content 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01" y="1800000"/>
            <a:ext cx="8424001"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7"/>
          <p:cNvSpPr>
            <a:spLocks noGrp="1"/>
          </p:cNvSpPr>
          <p:nvPr>
            <p:ph type="body" sz="quarter" idx="13" hasCustomPrompt="1"/>
          </p:nvPr>
        </p:nvSpPr>
        <p:spPr>
          <a:xfrm>
            <a:off x="360364" y="1188004"/>
            <a:ext cx="6120000" cy="288925"/>
          </a:xfrm>
        </p:spPr>
        <p:txBody>
          <a:bodyPr lIns="18000" anchor="ctr">
            <a:normAutofit/>
          </a:bodyPr>
          <a:lstStyle>
            <a:lvl1pPr>
              <a:defRPr sz="1600" b="0">
                <a:solidFill>
                  <a:schemeClr val="tx1"/>
                </a:solidFill>
                <a:latin typeface="+mj-lt"/>
              </a:defRPr>
            </a:lvl1pPr>
          </a:lstStyle>
          <a:p>
            <a:pPr lvl="0"/>
            <a:r>
              <a:rPr lang="en-GB" noProof="0" dirty="0"/>
              <a:t>One line Subtitle (optional)</a:t>
            </a:r>
          </a:p>
        </p:txBody>
      </p:sp>
      <p:sp>
        <p:nvSpPr>
          <p:cNvPr id="4" name="Date Placeholder 3"/>
          <p:cNvSpPr>
            <a:spLocks noGrp="1"/>
          </p:cNvSpPr>
          <p:nvPr>
            <p:ph type="dt" sz="half" idx="14"/>
          </p:nvPr>
        </p:nvSpPr>
        <p:spPr/>
        <p:txBody>
          <a:bodyPr/>
          <a:lstStyle/>
          <a:p>
            <a:r>
              <a:rPr lang="en-US">
                <a:solidFill>
                  <a:prstClr val="black">
                    <a:tint val="75000"/>
                  </a:prstClr>
                </a:solidFill>
              </a:rPr>
              <a:t>25 June 2019</a:t>
            </a:r>
            <a:endParaRPr lang="en-GB">
              <a:solidFill>
                <a:prstClr val="black">
                  <a:tint val="75000"/>
                </a:prstClr>
              </a:solidFill>
            </a:endParaRPr>
          </a:p>
        </p:txBody>
      </p:sp>
      <p:sp>
        <p:nvSpPr>
          <p:cNvPr id="5" name="Footer Placeholder 4"/>
          <p:cNvSpPr>
            <a:spLocks noGrp="1"/>
          </p:cNvSpPr>
          <p:nvPr>
            <p:ph type="ftr" sz="quarter" idx="15"/>
          </p:nvPr>
        </p:nvSpPr>
        <p:spPr/>
        <p:txBody>
          <a:bodyPr/>
          <a:lstStyle/>
          <a:p>
            <a:r>
              <a:rPr lang="en-GB">
                <a:solidFill>
                  <a:prstClr val="black">
                    <a:tint val="75000"/>
                  </a:prstClr>
                </a:solidFill>
              </a:rPr>
              <a:t>Global Regulation of ENDS (e.g. e-cigarettes)</a:t>
            </a:r>
          </a:p>
        </p:txBody>
      </p:sp>
      <p:sp>
        <p:nvSpPr>
          <p:cNvPr id="6" name="Slide Number Placeholder 5"/>
          <p:cNvSpPr>
            <a:spLocks noGrp="1"/>
          </p:cNvSpPr>
          <p:nvPr>
            <p:ph type="sldNum" sz="quarter" idx="16"/>
          </p:nvPr>
        </p:nvSpPr>
        <p:spPr/>
        <p:txBody>
          <a:bodyPr/>
          <a:lstStyle/>
          <a:p>
            <a:fld id="{A74CE0EA-F3B5-4684-BA10-C594598FDB9C}" type="slidenum">
              <a:rPr lang="en-GB" smtClean="0">
                <a:solidFill>
                  <a:prstClr val="black">
                    <a:tint val="75000"/>
                  </a:prstClr>
                </a:solidFill>
              </a:rPr>
              <a:pPr/>
              <a:t>‹#›</a:t>
            </a:fld>
            <a:endParaRPr lang="en-GB">
              <a:solidFill>
                <a:prstClr val="black">
                  <a:tint val="75000"/>
                </a:prstClr>
              </a:solidFill>
            </a:endParaRPr>
          </a:p>
        </p:txBody>
      </p:sp>
      <p:sp>
        <p:nvSpPr>
          <p:cNvPr id="13" name="Text Placeholder 7"/>
          <p:cNvSpPr>
            <a:spLocks noGrp="1"/>
          </p:cNvSpPr>
          <p:nvPr>
            <p:ph type="body" sz="quarter" idx="21" hasCustomPrompt="1"/>
          </p:nvPr>
        </p:nvSpPr>
        <p:spPr>
          <a:xfrm>
            <a:off x="360000" y="6293653"/>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2" name="Title 1"/>
          <p:cNvSpPr>
            <a:spLocks noGrp="1"/>
          </p:cNvSpPr>
          <p:nvPr>
            <p:ph type="title"/>
          </p:nvPr>
        </p:nvSpPr>
        <p:spPr/>
        <p:txBody>
          <a:bodyPr/>
          <a:lstStyle/>
          <a:p>
            <a:r>
              <a:rPr lang="en-GB" noProof="0"/>
              <a:t>Click to edit Master title style</a:t>
            </a:r>
          </a:p>
        </p:txBody>
      </p:sp>
    </p:spTree>
    <p:extLst>
      <p:ext uri="{BB962C8B-B14F-4D97-AF65-F5344CB8AC3E}">
        <p14:creationId xmlns:p14="http://schemas.microsoft.com/office/powerpoint/2010/main" val="35508982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360001" y="1800000"/>
            <a:ext cx="8424001"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7"/>
          <p:cNvSpPr>
            <a:spLocks noGrp="1"/>
          </p:cNvSpPr>
          <p:nvPr>
            <p:ph type="body" sz="quarter" idx="13" hasCustomPrompt="1"/>
          </p:nvPr>
        </p:nvSpPr>
        <p:spPr bwMode="invGray">
          <a:xfrm>
            <a:off x="360364" y="1188004"/>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
        <p:nvSpPr>
          <p:cNvPr id="4" name="Date Placeholder 3"/>
          <p:cNvSpPr>
            <a:spLocks noGrp="1"/>
          </p:cNvSpPr>
          <p:nvPr>
            <p:ph type="dt" sz="half" idx="14"/>
          </p:nvPr>
        </p:nvSpPr>
        <p:spPr bwMode="invGray"/>
        <p:txBody>
          <a:bodyPr/>
          <a:lstStyle/>
          <a:p>
            <a:r>
              <a:rPr lang="en-US">
                <a:solidFill>
                  <a:prstClr val="black">
                    <a:tint val="75000"/>
                  </a:prstClr>
                </a:solidFill>
              </a:rPr>
              <a:t>25 June 2019</a:t>
            </a:r>
            <a:endParaRPr lang="en-GB">
              <a:solidFill>
                <a:prstClr val="black">
                  <a:tint val="75000"/>
                </a:prstClr>
              </a:solidFill>
            </a:endParaRPr>
          </a:p>
        </p:txBody>
      </p:sp>
      <p:sp>
        <p:nvSpPr>
          <p:cNvPr id="5" name="Footer Placeholder 4"/>
          <p:cNvSpPr>
            <a:spLocks noGrp="1"/>
          </p:cNvSpPr>
          <p:nvPr>
            <p:ph type="ftr" sz="quarter" idx="15"/>
          </p:nvPr>
        </p:nvSpPr>
        <p:spPr bwMode="invGray"/>
        <p:txBody>
          <a:bodyPr/>
          <a:lstStyle/>
          <a:p>
            <a:r>
              <a:rPr lang="en-GB">
                <a:solidFill>
                  <a:prstClr val="black">
                    <a:tint val="75000"/>
                  </a:prstClr>
                </a:solidFill>
              </a:rPr>
              <a:t>Global Regulation of ENDS (e.g. e-cigarettes)</a:t>
            </a:r>
          </a:p>
        </p:txBody>
      </p:sp>
      <p:sp>
        <p:nvSpPr>
          <p:cNvPr id="6" name="Slide Number Placeholder 5"/>
          <p:cNvSpPr>
            <a:spLocks noGrp="1"/>
          </p:cNvSpPr>
          <p:nvPr>
            <p:ph type="sldNum" sz="quarter" idx="16"/>
          </p:nvPr>
        </p:nvSpPr>
        <p:spPr bwMode="invGray"/>
        <p:txBody>
          <a:bodyPr/>
          <a:lstStyle/>
          <a:p>
            <a:fld id="{A74CE0EA-F3B5-4684-BA10-C594598FDB9C}" type="slidenum">
              <a:rPr lang="en-GB" smtClean="0">
                <a:solidFill>
                  <a:prstClr val="black">
                    <a:tint val="75000"/>
                  </a:prstClr>
                </a:solidFill>
              </a:rPr>
              <a:pPr/>
              <a:t>‹#›</a:t>
            </a:fld>
            <a:endParaRPr lang="en-GB">
              <a:solidFill>
                <a:prstClr val="black">
                  <a:tint val="75000"/>
                </a:prstClr>
              </a:solidFill>
            </a:endParaRPr>
          </a:p>
        </p:txBody>
      </p:sp>
      <p:sp>
        <p:nvSpPr>
          <p:cNvPr id="13" name="Text Placeholder 7"/>
          <p:cNvSpPr>
            <a:spLocks noGrp="1"/>
          </p:cNvSpPr>
          <p:nvPr>
            <p:ph type="body" sz="quarter" idx="21" hasCustomPrompt="1"/>
          </p:nvPr>
        </p:nvSpPr>
        <p:spPr bwMode="invGray">
          <a:xfrm>
            <a:off x="360000" y="6293653"/>
            <a:ext cx="8419774" cy="208579"/>
          </a:xfrm>
        </p:spPr>
        <p:txBody>
          <a:bodyPr anchor="t">
            <a:normAutofit/>
          </a:bodyPr>
          <a:lstStyle>
            <a:lvl1pPr>
              <a:defRPr sz="800" b="0">
                <a:solidFill>
                  <a:schemeClr val="bg2"/>
                </a:solidFill>
                <a:latin typeface="+mn-lt"/>
              </a:defRPr>
            </a:lvl1pPr>
          </a:lstStyle>
          <a:p>
            <a:pPr lvl="0"/>
            <a:r>
              <a:rPr lang="en-GB" noProof="0"/>
              <a:t>Source:</a:t>
            </a:r>
          </a:p>
        </p:txBody>
      </p:sp>
      <p:sp>
        <p:nvSpPr>
          <p:cNvPr id="7" name="Title 6"/>
          <p:cNvSpPr>
            <a:spLocks noGrp="1"/>
          </p:cNvSpPr>
          <p:nvPr>
            <p:ph type="title"/>
          </p:nvPr>
        </p:nvSpPr>
        <p:spPr bwMode="invGray">
          <a:xfrm>
            <a:off x="359999" y="359999"/>
            <a:ext cx="6120000" cy="720000"/>
          </a:xfrm>
        </p:spPr>
        <p:txBody>
          <a:bodyPr/>
          <a:lstStyle>
            <a:lvl1pPr>
              <a:defRPr/>
            </a:lvl1pPr>
          </a:lstStyle>
          <a:p>
            <a:r>
              <a:rPr lang="en-GB" noProof="0" dirty="0"/>
              <a:t>Click to edit Master title style</a:t>
            </a:r>
          </a:p>
        </p:txBody>
      </p:sp>
    </p:spTree>
    <p:extLst>
      <p:ext uri="{BB962C8B-B14F-4D97-AF65-F5344CB8AC3E}">
        <p14:creationId xmlns:p14="http://schemas.microsoft.com/office/powerpoint/2010/main" val="633489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9B538EB-67D5-4AE7-8706-966412BB02D9}" type="datetimeFigureOut">
              <a:rPr lang="en-US" smtClean="0"/>
              <a:pPr/>
              <a:t>3/11/2023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AF4B87-C47C-46B6-BFDB-2A8CE0772EB7}" type="slidenum">
              <a:rPr lang="en-US" smtClean="0"/>
              <a:pPr/>
              <a:t>‹#›</a:t>
            </a:fld>
            <a:endParaRPr lang="en-US"/>
          </a:p>
        </p:txBody>
      </p:sp>
    </p:spTree>
    <p:extLst>
      <p:ext uri="{BB962C8B-B14F-4D97-AF65-F5344CB8AC3E}">
        <p14:creationId xmlns:p14="http://schemas.microsoft.com/office/powerpoint/2010/main" val="238981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9B538EB-67D5-4AE7-8706-966412BB02D9}" type="datetimeFigureOut">
              <a:rPr lang="en-US" smtClean="0"/>
              <a:pPr/>
              <a:t>3/11/2023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AF4B87-C47C-46B6-BFDB-2A8CE0772EB7}" type="slidenum">
              <a:rPr lang="en-US" smtClean="0"/>
              <a:pPr/>
              <a:t>‹#›</a:t>
            </a:fld>
            <a:endParaRPr lang="en-US"/>
          </a:p>
        </p:txBody>
      </p:sp>
    </p:spTree>
    <p:extLst>
      <p:ext uri="{BB962C8B-B14F-4D97-AF65-F5344CB8AC3E}">
        <p14:creationId xmlns:p14="http://schemas.microsoft.com/office/powerpoint/2010/main" val="1051367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B538EB-67D5-4AE7-8706-966412BB02D9}" type="datetimeFigureOut">
              <a:rPr lang="en-US" smtClean="0"/>
              <a:pPr/>
              <a:t>3/11/2023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AF4B87-C47C-46B6-BFDB-2A8CE0772EB7}" type="slidenum">
              <a:rPr lang="en-US" smtClean="0"/>
              <a:pPr/>
              <a:t>‹#›</a:t>
            </a:fld>
            <a:endParaRPr lang="en-US"/>
          </a:p>
        </p:txBody>
      </p:sp>
    </p:spTree>
    <p:extLst>
      <p:ext uri="{BB962C8B-B14F-4D97-AF65-F5344CB8AC3E}">
        <p14:creationId xmlns:p14="http://schemas.microsoft.com/office/powerpoint/2010/main" val="387482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B538EB-67D5-4AE7-8706-966412BB02D9}" type="datetimeFigureOut">
              <a:rPr lang="en-US" smtClean="0"/>
              <a:pPr/>
              <a:t>3/11/2023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AF4B87-C47C-46B6-BFDB-2A8CE0772EB7}" type="slidenum">
              <a:rPr lang="en-US" smtClean="0"/>
              <a:pPr/>
              <a:t>‹#›</a:t>
            </a:fld>
            <a:endParaRPr lang="en-US"/>
          </a:p>
        </p:txBody>
      </p:sp>
    </p:spTree>
    <p:extLst>
      <p:ext uri="{BB962C8B-B14F-4D97-AF65-F5344CB8AC3E}">
        <p14:creationId xmlns:p14="http://schemas.microsoft.com/office/powerpoint/2010/main" val="685331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9B538EB-67D5-4AE7-8706-966412BB02D9}" type="datetimeFigureOut">
              <a:rPr lang="en-US" smtClean="0"/>
              <a:pPr/>
              <a:t>3/11/2023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AF4B87-C47C-46B6-BFDB-2A8CE0772EB7}" type="slidenum">
              <a:rPr lang="en-US" smtClean="0"/>
              <a:pPr/>
              <a:t>‹#›</a:t>
            </a:fld>
            <a:endParaRPr lang="en-US"/>
          </a:p>
        </p:txBody>
      </p:sp>
    </p:spTree>
    <p:extLst>
      <p:ext uri="{BB962C8B-B14F-4D97-AF65-F5344CB8AC3E}">
        <p14:creationId xmlns:p14="http://schemas.microsoft.com/office/powerpoint/2010/main" val="2817064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9B538EB-67D5-4AE7-8706-966412BB02D9}" type="datetimeFigureOut">
              <a:rPr lang="en-US" smtClean="0"/>
              <a:pPr/>
              <a:t>3/11/2023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AF4B87-C47C-46B6-BFDB-2A8CE0772EB7}" type="slidenum">
              <a:rPr lang="en-US" smtClean="0"/>
              <a:pPr/>
              <a:t>‹#›</a:t>
            </a:fld>
            <a:endParaRPr lang="en-US"/>
          </a:p>
        </p:txBody>
      </p:sp>
    </p:spTree>
    <p:extLst>
      <p:ext uri="{BB962C8B-B14F-4D97-AF65-F5344CB8AC3E}">
        <p14:creationId xmlns:p14="http://schemas.microsoft.com/office/powerpoint/2010/main" val="36317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defRPr>
            </a:lvl1pPr>
          </a:lstStyle>
          <a:p>
            <a:fld id="{39B538EB-67D5-4AE7-8706-966412BB02D9}" type="datetimeFigureOut">
              <a:rPr lang="en-US" smtClean="0"/>
              <a:pPr/>
              <a:t>3/11/2023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defRPr>
            </a:lvl1pPr>
          </a:lstStyle>
          <a:p>
            <a:fld id="{B2AF4B87-C47C-46B6-BFDB-2A8CE0772EB7}" type="slidenum">
              <a:rPr lang="en-US" smtClean="0"/>
              <a:pPr/>
              <a:t>‹#›</a:t>
            </a:fld>
            <a:endParaRPr lang="en-US"/>
          </a:p>
        </p:txBody>
      </p:sp>
    </p:spTree>
    <p:extLst>
      <p:ext uri="{BB962C8B-B14F-4D97-AF65-F5344CB8AC3E}">
        <p14:creationId xmlns:p14="http://schemas.microsoft.com/office/powerpoint/2010/main" val="138221184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Arial"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39B538EB-67D5-4AE7-8706-966412BB02D9}" type="datetimeFigureOut">
              <a:rPr lang="en-US" smtClean="0"/>
              <a:pPr/>
              <a:t>3/11/2023</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B2AF4B87-C47C-46B6-BFDB-2A8CE0772EB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3/11/2023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6972857"/>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34.xml"/><Relationship Id="rId4" Type="http://schemas.openxmlformats.org/officeDocument/2006/relationships/image" Target="../media/image37.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vi.wikipedia.org/wiki/Mexico"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vi.wikipedia.org/wiki/Trung_M%E1%BB%B9"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descr="http://www.termasdecuntis.com/wp-content/uploads/2014/11/ley-antitabaco-201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199" y="2438400"/>
            <a:ext cx="9021861" cy="44334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95300" y="2568575"/>
            <a:ext cx="8191500" cy="1927225"/>
          </a:xfrm>
        </p:spPr>
        <p:txBody>
          <a:bodyPr/>
          <a:lstStyle/>
          <a:p>
            <a:pPr algn="ctr"/>
            <a:r>
              <a:rPr lang="en-US" sz="4800" b="1" dirty="0">
                <a:solidFill>
                  <a:srgbClr val="FF0000"/>
                </a:solidFill>
                <a:effectLst>
                  <a:outerShdw blurRad="38100" dist="38100" dir="2700000" algn="tl">
                    <a:srgbClr val="000000">
                      <a:alpha val="43137"/>
                    </a:srgbClr>
                  </a:outerShdw>
                </a:effectLst>
                <a:cs typeface="Arial" pitchFamily="34" charset="0"/>
              </a:rPr>
              <a:t>TÁC HẠI CỦA </a:t>
            </a:r>
            <a:r>
              <a:rPr lang="en-US" sz="4800" b="1" dirty="0">
                <a:solidFill>
                  <a:srgbClr val="FF0000"/>
                </a:solidFill>
                <a:effectLst>
                  <a:outerShdw blurRad="38100" dist="38100" dir="2700000" algn="tl">
                    <a:srgbClr val="000000">
                      <a:alpha val="43137"/>
                    </a:srgbClr>
                  </a:outerShdw>
                </a:effectLst>
                <a:latin typeface="Arial" pitchFamily="34" charset="0"/>
                <a:cs typeface="Arial" pitchFamily="34" charset="0"/>
              </a:rPr>
              <a:t>THUỐC LÁ</a:t>
            </a:r>
          </a:p>
        </p:txBody>
      </p:sp>
      <p:grpSp>
        <p:nvGrpSpPr>
          <p:cNvPr id="6" name="Group 5"/>
          <p:cNvGrpSpPr/>
          <p:nvPr/>
        </p:nvGrpSpPr>
        <p:grpSpPr>
          <a:xfrm>
            <a:off x="533400" y="381000"/>
            <a:ext cx="8181207" cy="1676401"/>
            <a:chOff x="533400" y="381000"/>
            <a:chExt cx="8181207" cy="1676401"/>
          </a:xfrm>
        </p:grpSpPr>
        <p:pic>
          <p:nvPicPr>
            <p:cNvPr id="1028" name="Picture 4" descr="http://www.yhth.vn/upload/news/logo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381000"/>
              <a:ext cx="1701929" cy="167640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973" t="13163" r="73422" b="70277"/>
            <a:stretch/>
          </p:blipFill>
          <p:spPr bwMode="auto">
            <a:xfrm>
              <a:off x="6019800" y="457200"/>
              <a:ext cx="2694807" cy="1496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5" name="Straight Connector 4"/>
          <p:cNvCxnSpPr/>
          <p:nvPr/>
        </p:nvCxnSpPr>
        <p:spPr>
          <a:xfrm>
            <a:off x="-13855" y="2410690"/>
            <a:ext cx="9157855" cy="0"/>
          </a:xfrm>
          <a:prstGeom prst="line">
            <a:avLst/>
          </a:prstGeom>
          <a:ln w="57150">
            <a:solidFill>
              <a:srgbClr val="C00000"/>
            </a:solidFill>
          </a:ln>
        </p:spPr>
        <p:style>
          <a:lnRef idx="3">
            <a:schemeClr val="accent6"/>
          </a:lnRef>
          <a:fillRef idx="0">
            <a:schemeClr val="accent6"/>
          </a:fillRef>
          <a:effectRef idx="2">
            <a:schemeClr val="accent6"/>
          </a:effectRef>
          <a:fontRef idx="minor">
            <a:schemeClr val="tx1"/>
          </a:fontRef>
        </p:style>
      </p:cxnSp>
      <p:pic>
        <p:nvPicPr>
          <p:cNvPr id="9" name="Picture 8" descr="F:\O D Dte\Bo nhan dien\logo 1.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35329" y="-380999"/>
            <a:ext cx="3784471" cy="3276600"/>
          </a:xfrm>
          <a:prstGeom prst="rect">
            <a:avLst/>
          </a:prstGeom>
          <a:noFill/>
          <a:ln>
            <a:noFill/>
          </a:ln>
        </p:spPr>
      </p:pic>
    </p:spTree>
    <p:extLst>
      <p:ext uri="{BB962C8B-B14F-4D97-AF65-F5344CB8AC3E}">
        <p14:creationId xmlns:p14="http://schemas.microsoft.com/office/powerpoint/2010/main" val="2913027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Box 6"/>
          <p:cNvSpPr txBox="1">
            <a:spLocks noChangeArrowheads="1"/>
          </p:cNvSpPr>
          <p:nvPr/>
        </p:nvSpPr>
        <p:spPr bwMode="auto">
          <a:xfrm>
            <a:off x="240632" y="1476155"/>
            <a:ext cx="5169568" cy="4938596"/>
          </a:xfrm>
          <a:prstGeom prst="rect">
            <a:avLst/>
          </a:prstGeom>
          <a:noFill/>
          <a:ln w="9525">
            <a:noFill/>
            <a:miter lim="800000"/>
            <a:headEnd/>
            <a:tailEnd/>
          </a:ln>
        </p:spPr>
        <p:txBody>
          <a:bodyPr wrap="square">
            <a:spAutoFit/>
          </a:bodyPr>
          <a:lstStyle/>
          <a:p>
            <a:pPr marL="285750" indent="-285750">
              <a:lnSpc>
                <a:spcPct val="150000"/>
              </a:lnSpc>
              <a:spcBef>
                <a:spcPct val="50000"/>
              </a:spcBef>
              <a:buFont typeface="Wingdings" pitchFamily="2" charset="2"/>
              <a:buChar char="§"/>
            </a:pPr>
            <a:r>
              <a:rPr lang="en-US" sz="2200" dirty="0" err="1">
                <a:latin typeface="Arial" pitchFamily="34" charset="0"/>
                <a:ea typeface="Verdana" pitchFamily="34" charset="0"/>
                <a:cs typeface="Arial" pitchFamily="34" charset="0"/>
              </a:rPr>
              <a:t>Chất</a:t>
            </a:r>
            <a:r>
              <a:rPr lang="en-US" sz="2200" dirty="0">
                <a:latin typeface="Arial" pitchFamily="34" charset="0"/>
                <a:ea typeface="Verdana" pitchFamily="34" charset="0"/>
                <a:cs typeface="Arial" pitchFamily="34" charset="0"/>
              </a:rPr>
              <a:t> </a:t>
            </a:r>
            <a:r>
              <a:rPr lang="en-US" sz="2200" dirty="0" err="1">
                <a:latin typeface="Arial" pitchFamily="34" charset="0"/>
                <a:ea typeface="Verdana" pitchFamily="34" charset="0"/>
                <a:cs typeface="Arial" pitchFamily="34" charset="0"/>
              </a:rPr>
              <a:t>nhựa</a:t>
            </a:r>
            <a:r>
              <a:rPr lang="en-US" sz="2200" dirty="0">
                <a:latin typeface="Arial" pitchFamily="34" charset="0"/>
                <a:ea typeface="Verdana" pitchFamily="34" charset="0"/>
                <a:cs typeface="Arial" pitchFamily="34" charset="0"/>
              </a:rPr>
              <a:t> </a:t>
            </a:r>
            <a:r>
              <a:rPr lang="en-US" sz="2200" dirty="0" err="1">
                <a:latin typeface="Arial" pitchFamily="34" charset="0"/>
                <a:ea typeface="Verdana" pitchFamily="34" charset="0"/>
                <a:cs typeface="Arial" pitchFamily="34" charset="0"/>
              </a:rPr>
              <a:t>hắc</a:t>
            </a:r>
            <a:r>
              <a:rPr lang="en-US" sz="2200" dirty="0">
                <a:latin typeface="Arial" pitchFamily="34" charset="0"/>
                <a:ea typeface="Verdana" pitchFamily="34" charset="0"/>
                <a:cs typeface="Arial" pitchFamily="34" charset="0"/>
              </a:rPr>
              <a:t> </a:t>
            </a:r>
            <a:r>
              <a:rPr lang="en-US" sz="2200" dirty="0" err="1">
                <a:latin typeface="Arial" pitchFamily="34" charset="0"/>
                <a:ea typeface="Verdana" pitchFamily="34" charset="0"/>
                <a:cs typeface="Arial" pitchFamily="34" charset="0"/>
              </a:rPr>
              <a:t>ín</a:t>
            </a:r>
            <a:r>
              <a:rPr lang="en-US" sz="2200" dirty="0">
                <a:latin typeface="Arial" pitchFamily="34" charset="0"/>
                <a:ea typeface="Verdana" pitchFamily="34" charset="0"/>
                <a:cs typeface="Arial" pitchFamily="34" charset="0"/>
              </a:rPr>
              <a:t> (Tar)</a:t>
            </a:r>
          </a:p>
          <a:p>
            <a:pPr marL="285750" indent="-285750">
              <a:lnSpc>
                <a:spcPct val="150000"/>
              </a:lnSpc>
              <a:spcBef>
                <a:spcPct val="50000"/>
              </a:spcBef>
              <a:buFont typeface="Wingdings" pitchFamily="2" charset="2"/>
              <a:buChar char="§"/>
            </a:pPr>
            <a:r>
              <a:rPr lang="en-US" sz="2200" dirty="0">
                <a:latin typeface="Arial" pitchFamily="34" charset="0"/>
                <a:ea typeface="Verdana" pitchFamily="34" charset="0"/>
                <a:cs typeface="Arial" pitchFamily="34" charset="0"/>
              </a:rPr>
              <a:t>7000 </a:t>
            </a:r>
            <a:r>
              <a:rPr lang="en-US" sz="2200" dirty="0" err="1">
                <a:latin typeface="Arial" pitchFamily="34" charset="0"/>
                <a:ea typeface="Verdana" pitchFamily="34" charset="0"/>
                <a:cs typeface="Arial" pitchFamily="34" charset="0"/>
              </a:rPr>
              <a:t>chất</a:t>
            </a:r>
            <a:r>
              <a:rPr lang="en-US" sz="2200" dirty="0">
                <a:latin typeface="Arial" pitchFamily="34" charset="0"/>
                <a:ea typeface="Verdana" pitchFamily="34" charset="0"/>
                <a:cs typeface="Arial" pitchFamily="34" charset="0"/>
              </a:rPr>
              <a:t> </a:t>
            </a:r>
            <a:r>
              <a:rPr lang="en-US" sz="2200" dirty="0" err="1">
                <a:latin typeface="Arial" pitchFamily="34" charset="0"/>
                <a:ea typeface="Verdana" pitchFamily="34" charset="0"/>
                <a:cs typeface="Arial" pitchFamily="34" charset="0"/>
              </a:rPr>
              <a:t>độc</a:t>
            </a:r>
            <a:r>
              <a:rPr lang="en-US" sz="2200" dirty="0">
                <a:latin typeface="Arial" pitchFamily="34" charset="0"/>
                <a:ea typeface="Verdana" pitchFamily="34" charset="0"/>
                <a:cs typeface="Arial" pitchFamily="34" charset="0"/>
              </a:rPr>
              <a:t> </a:t>
            </a:r>
            <a:r>
              <a:rPr lang="en-US" sz="2200" dirty="0" err="1">
                <a:latin typeface="Arial" pitchFamily="34" charset="0"/>
                <a:ea typeface="Verdana" pitchFamily="34" charset="0"/>
                <a:cs typeface="Arial" pitchFamily="34" charset="0"/>
              </a:rPr>
              <a:t>hoá</a:t>
            </a:r>
            <a:r>
              <a:rPr lang="en-US" sz="2200" dirty="0">
                <a:latin typeface="Arial" pitchFamily="34" charset="0"/>
                <a:ea typeface="Verdana" pitchFamily="34" charset="0"/>
                <a:cs typeface="Arial" pitchFamily="34" charset="0"/>
              </a:rPr>
              <a:t> </a:t>
            </a:r>
            <a:r>
              <a:rPr lang="en-US" sz="2200" dirty="0" err="1">
                <a:latin typeface="Arial" pitchFamily="34" charset="0"/>
                <a:ea typeface="Verdana" pitchFamily="34" charset="0"/>
                <a:cs typeface="Arial" pitchFamily="34" charset="0"/>
              </a:rPr>
              <a:t>học</a:t>
            </a:r>
            <a:endParaRPr lang="en-US" sz="2200" dirty="0">
              <a:latin typeface="Arial" pitchFamily="34" charset="0"/>
              <a:ea typeface="Verdana" pitchFamily="34" charset="0"/>
              <a:cs typeface="Arial" pitchFamily="34" charset="0"/>
            </a:endParaRPr>
          </a:p>
          <a:p>
            <a:pPr marL="285750" indent="-285750">
              <a:lnSpc>
                <a:spcPct val="150000"/>
              </a:lnSpc>
              <a:spcBef>
                <a:spcPct val="50000"/>
              </a:spcBef>
              <a:buFont typeface="Wingdings" pitchFamily="2" charset="2"/>
              <a:buChar char="§"/>
            </a:pPr>
            <a:r>
              <a:rPr lang="en-US" sz="2200" dirty="0">
                <a:latin typeface="Arial" pitchFamily="34" charset="0"/>
                <a:ea typeface="Verdana" pitchFamily="34" charset="0"/>
                <a:cs typeface="Arial" pitchFamily="34" charset="0"/>
              </a:rPr>
              <a:t>67 </a:t>
            </a:r>
            <a:r>
              <a:rPr lang="en-US" sz="2200" dirty="0" err="1">
                <a:latin typeface="Arial" pitchFamily="34" charset="0"/>
                <a:ea typeface="Verdana" pitchFamily="34" charset="0"/>
                <a:cs typeface="Arial" pitchFamily="34" charset="0"/>
              </a:rPr>
              <a:t>chất</a:t>
            </a:r>
            <a:r>
              <a:rPr lang="en-US" sz="2200" dirty="0">
                <a:latin typeface="Arial" pitchFamily="34" charset="0"/>
                <a:ea typeface="Verdana" pitchFamily="34" charset="0"/>
                <a:cs typeface="Arial" pitchFamily="34" charset="0"/>
              </a:rPr>
              <a:t> </a:t>
            </a:r>
            <a:r>
              <a:rPr lang="en-US" sz="2200" dirty="0" err="1">
                <a:latin typeface="Arial" pitchFamily="34" charset="0"/>
                <a:ea typeface="Verdana" pitchFamily="34" charset="0"/>
                <a:cs typeface="Arial" pitchFamily="34" charset="0"/>
              </a:rPr>
              <a:t>gây</a:t>
            </a:r>
            <a:r>
              <a:rPr lang="en-US" sz="2200" dirty="0">
                <a:latin typeface="Arial" pitchFamily="34" charset="0"/>
                <a:ea typeface="Verdana" pitchFamily="34" charset="0"/>
                <a:cs typeface="Arial" pitchFamily="34" charset="0"/>
              </a:rPr>
              <a:t> </a:t>
            </a:r>
            <a:r>
              <a:rPr lang="en-US" sz="2200" dirty="0" err="1">
                <a:latin typeface="Arial" pitchFamily="34" charset="0"/>
                <a:ea typeface="Verdana" pitchFamily="34" charset="0"/>
                <a:cs typeface="Arial" pitchFamily="34" charset="0"/>
              </a:rPr>
              <a:t>ung</a:t>
            </a:r>
            <a:r>
              <a:rPr lang="en-US" sz="2200" dirty="0">
                <a:latin typeface="Arial" pitchFamily="34" charset="0"/>
                <a:ea typeface="Verdana" pitchFamily="34" charset="0"/>
                <a:cs typeface="Arial" pitchFamily="34" charset="0"/>
              </a:rPr>
              <a:t> </a:t>
            </a:r>
            <a:r>
              <a:rPr lang="en-US" sz="2200" dirty="0" err="1">
                <a:latin typeface="Arial" pitchFamily="34" charset="0"/>
                <a:ea typeface="Verdana" pitchFamily="34" charset="0"/>
                <a:cs typeface="Arial" pitchFamily="34" charset="0"/>
              </a:rPr>
              <a:t>thư</a:t>
            </a:r>
            <a:endParaRPr lang="en-US" sz="2200" dirty="0">
              <a:latin typeface="Arial" pitchFamily="34" charset="0"/>
              <a:ea typeface="Verdana" pitchFamily="34" charset="0"/>
              <a:cs typeface="Arial" pitchFamily="34" charset="0"/>
            </a:endParaRPr>
          </a:p>
          <a:p>
            <a:pPr marL="285750" indent="-285750">
              <a:lnSpc>
                <a:spcPct val="150000"/>
              </a:lnSpc>
              <a:spcBef>
                <a:spcPct val="50000"/>
              </a:spcBef>
              <a:buFont typeface="Wingdings" pitchFamily="2" charset="2"/>
              <a:buChar char="§"/>
            </a:pPr>
            <a:r>
              <a:rPr lang="en-US" sz="2200" dirty="0" err="1">
                <a:latin typeface="Arial" pitchFamily="34" charset="0"/>
                <a:ea typeface="Verdana" pitchFamily="34" charset="0"/>
                <a:cs typeface="Arial" pitchFamily="34" charset="0"/>
              </a:rPr>
              <a:t>Các</a:t>
            </a:r>
            <a:r>
              <a:rPr lang="en-US" sz="2200" dirty="0">
                <a:latin typeface="Arial" pitchFamily="34" charset="0"/>
                <a:ea typeface="Verdana" pitchFamily="34" charset="0"/>
                <a:cs typeface="Arial" pitchFamily="34" charset="0"/>
              </a:rPr>
              <a:t>-bon </a:t>
            </a:r>
            <a:r>
              <a:rPr lang="en-US" sz="2200" dirty="0" err="1">
                <a:latin typeface="Arial" pitchFamily="34" charset="0"/>
                <a:ea typeface="Verdana" pitchFamily="34" charset="0"/>
                <a:cs typeface="Arial" pitchFamily="34" charset="0"/>
              </a:rPr>
              <a:t>mô</a:t>
            </a:r>
            <a:r>
              <a:rPr lang="en-US" sz="2200" dirty="0">
                <a:latin typeface="Arial" pitchFamily="34" charset="0"/>
                <a:ea typeface="Verdana" pitchFamily="34" charset="0"/>
                <a:cs typeface="Arial" pitchFamily="34" charset="0"/>
              </a:rPr>
              <a:t> </a:t>
            </a:r>
            <a:r>
              <a:rPr lang="en-US" sz="2200" dirty="0" err="1">
                <a:latin typeface="Arial" pitchFamily="34" charset="0"/>
                <a:ea typeface="Verdana" pitchFamily="34" charset="0"/>
                <a:cs typeface="Arial" pitchFamily="34" charset="0"/>
              </a:rPr>
              <a:t>nô-xít</a:t>
            </a:r>
            <a:r>
              <a:rPr lang="en-US" sz="2200" dirty="0">
                <a:latin typeface="Arial" pitchFamily="34" charset="0"/>
                <a:ea typeface="Verdana" pitchFamily="34" charset="0"/>
                <a:cs typeface="Arial" pitchFamily="34" charset="0"/>
              </a:rPr>
              <a:t> (CO)</a:t>
            </a:r>
          </a:p>
          <a:p>
            <a:pPr marL="285750" indent="-285750">
              <a:lnSpc>
                <a:spcPct val="150000"/>
              </a:lnSpc>
              <a:spcBef>
                <a:spcPct val="50000"/>
              </a:spcBef>
              <a:buFont typeface="Wingdings" pitchFamily="2" charset="2"/>
              <a:buChar char="§"/>
            </a:pPr>
            <a:r>
              <a:rPr lang="en-US" sz="2200" dirty="0" err="1">
                <a:latin typeface="Arial" pitchFamily="34" charset="0"/>
                <a:ea typeface="Verdana" pitchFamily="34" charset="0"/>
                <a:cs typeface="Arial" pitchFamily="34" charset="0"/>
              </a:rPr>
              <a:t>Chất</a:t>
            </a:r>
            <a:r>
              <a:rPr lang="en-US" sz="2200" dirty="0">
                <a:latin typeface="Arial" pitchFamily="34" charset="0"/>
                <a:ea typeface="Verdana" pitchFamily="34" charset="0"/>
                <a:cs typeface="Arial" pitchFamily="34" charset="0"/>
              </a:rPr>
              <a:t> </a:t>
            </a:r>
            <a:r>
              <a:rPr lang="en-US" sz="2200" dirty="0" err="1">
                <a:latin typeface="Arial" pitchFamily="34" charset="0"/>
                <a:ea typeface="Verdana" pitchFamily="34" charset="0"/>
                <a:cs typeface="Arial" pitchFamily="34" charset="0"/>
              </a:rPr>
              <a:t>Nicotin</a:t>
            </a:r>
            <a:r>
              <a:rPr lang="en-US" sz="2200" dirty="0">
                <a:latin typeface="Arial" pitchFamily="34" charset="0"/>
                <a:ea typeface="Verdana" pitchFamily="34" charset="0"/>
                <a:cs typeface="Arial" pitchFamily="34" charset="0"/>
              </a:rPr>
              <a:t>: </a:t>
            </a:r>
            <a:r>
              <a:rPr lang="en-US" sz="2200" dirty="0" err="1">
                <a:latin typeface="Arial" pitchFamily="34" charset="0"/>
                <a:ea typeface="Verdana" pitchFamily="34" charset="0"/>
                <a:cs typeface="Arial" pitchFamily="34" charset="0"/>
              </a:rPr>
              <a:t>một</a:t>
            </a:r>
            <a:r>
              <a:rPr lang="en-US" sz="2200" dirty="0">
                <a:latin typeface="Arial" pitchFamily="34" charset="0"/>
                <a:ea typeface="Verdana" pitchFamily="34" charset="0"/>
                <a:cs typeface="Arial" pitchFamily="34" charset="0"/>
              </a:rPr>
              <a:t> </a:t>
            </a:r>
            <a:r>
              <a:rPr lang="en-US" sz="2200" dirty="0" err="1">
                <a:latin typeface="Arial" pitchFamily="34" charset="0"/>
                <a:ea typeface="Verdana" pitchFamily="34" charset="0"/>
                <a:cs typeface="Arial" pitchFamily="34" charset="0"/>
              </a:rPr>
              <a:t>điếu</a:t>
            </a:r>
            <a:r>
              <a:rPr lang="en-US" sz="2200" dirty="0">
                <a:latin typeface="Arial" pitchFamily="34" charset="0"/>
                <a:ea typeface="Verdana" pitchFamily="34" charset="0"/>
                <a:cs typeface="Arial" pitchFamily="34" charset="0"/>
              </a:rPr>
              <a:t> </a:t>
            </a:r>
            <a:r>
              <a:rPr lang="en-US" sz="2200" dirty="0" err="1">
                <a:latin typeface="Arial" pitchFamily="34" charset="0"/>
                <a:ea typeface="Verdana" pitchFamily="34" charset="0"/>
                <a:cs typeface="Arial" pitchFamily="34" charset="0"/>
              </a:rPr>
              <a:t>thuốc</a:t>
            </a:r>
            <a:r>
              <a:rPr lang="en-US" sz="2200" dirty="0">
                <a:latin typeface="Arial" pitchFamily="34" charset="0"/>
                <a:ea typeface="Verdana" pitchFamily="34" charset="0"/>
                <a:cs typeface="Arial" pitchFamily="34" charset="0"/>
              </a:rPr>
              <a:t> </a:t>
            </a:r>
            <a:r>
              <a:rPr lang="en-US" sz="2200" dirty="0" err="1">
                <a:latin typeface="Arial" pitchFamily="34" charset="0"/>
                <a:ea typeface="Verdana" pitchFamily="34" charset="0"/>
                <a:cs typeface="Arial" pitchFamily="34" charset="0"/>
              </a:rPr>
              <a:t>chứa</a:t>
            </a:r>
            <a:r>
              <a:rPr lang="en-US" sz="2200" dirty="0">
                <a:latin typeface="Arial" pitchFamily="34" charset="0"/>
                <a:ea typeface="Verdana" pitchFamily="34" charset="0"/>
                <a:cs typeface="Arial" pitchFamily="34" charset="0"/>
              </a:rPr>
              <a:t> 1-3mg</a:t>
            </a:r>
          </a:p>
          <a:p>
            <a:pPr marL="285750" lvl="0" indent="-285750">
              <a:lnSpc>
                <a:spcPct val="150000"/>
              </a:lnSpc>
              <a:spcBef>
                <a:spcPct val="50000"/>
              </a:spcBef>
              <a:buFont typeface="Wingdings" pitchFamily="2" charset="2"/>
              <a:buChar char="§"/>
            </a:pPr>
            <a:r>
              <a:rPr lang="en-US" sz="2200" dirty="0" err="1">
                <a:solidFill>
                  <a:prstClr val="black"/>
                </a:solidFill>
                <a:latin typeface="Arial" pitchFamily="34" charset="0"/>
                <a:ea typeface="Verdana" pitchFamily="34" charset="0"/>
                <a:cs typeface="Arial" pitchFamily="34" charset="0"/>
              </a:rPr>
              <a:t>Chất</a:t>
            </a:r>
            <a:r>
              <a:rPr lang="en-US" sz="2200" dirty="0">
                <a:solidFill>
                  <a:prstClr val="black"/>
                </a:solidFill>
                <a:latin typeface="Arial" pitchFamily="34" charset="0"/>
                <a:ea typeface="Verdana" pitchFamily="34" charset="0"/>
                <a:cs typeface="Arial" pitchFamily="34" charset="0"/>
              </a:rPr>
              <a:t> </a:t>
            </a:r>
            <a:r>
              <a:rPr lang="en-US" sz="2200" dirty="0" err="1">
                <a:solidFill>
                  <a:prstClr val="black"/>
                </a:solidFill>
                <a:latin typeface="Arial" pitchFamily="34" charset="0"/>
                <a:ea typeface="Verdana" pitchFamily="34" charset="0"/>
                <a:cs typeface="Arial" pitchFamily="34" charset="0"/>
              </a:rPr>
              <a:t>khác</a:t>
            </a:r>
            <a:r>
              <a:rPr lang="en-US" sz="2200" dirty="0">
                <a:solidFill>
                  <a:prstClr val="black"/>
                </a:solidFill>
                <a:latin typeface="Arial" pitchFamily="34" charset="0"/>
                <a:ea typeface="Verdana" pitchFamily="34" charset="0"/>
                <a:cs typeface="Arial" pitchFamily="34" charset="0"/>
              </a:rPr>
              <a:t>: </a:t>
            </a:r>
            <a:r>
              <a:rPr lang="en-US" sz="2200" dirty="0" err="1">
                <a:solidFill>
                  <a:prstClr val="black"/>
                </a:solidFill>
                <a:latin typeface="Arial" pitchFamily="34" charset="0"/>
                <a:ea typeface="Verdana" pitchFamily="34" charset="0"/>
                <a:cs typeface="Arial" pitchFamily="34" charset="0"/>
              </a:rPr>
              <a:t>Benzen</a:t>
            </a:r>
            <a:r>
              <a:rPr lang="en-US" sz="2200" dirty="0">
                <a:solidFill>
                  <a:prstClr val="black"/>
                </a:solidFill>
                <a:latin typeface="Arial" pitchFamily="34" charset="0"/>
                <a:ea typeface="Verdana" pitchFamily="34" charset="0"/>
                <a:cs typeface="Arial" pitchFamily="34" charset="0"/>
              </a:rPr>
              <a:t>, </a:t>
            </a:r>
            <a:r>
              <a:rPr lang="en-US" sz="2200" dirty="0" err="1">
                <a:solidFill>
                  <a:prstClr val="black"/>
                </a:solidFill>
                <a:latin typeface="Arial" pitchFamily="34" charset="0"/>
                <a:ea typeface="Verdana" pitchFamily="34" charset="0"/>
                <a:cs typeface="Arial" pitchFamily="34" charset="0"/>
              </a:rPr>
              <a:t>Nitrosamin</a:t>
            </a:r>
            <a:r>
              <a:rPr lang="en-US" sz="2200" dirty="0">
                <a:solidFill>
                  <a:prstClr val="black"/>
                </a:solidFill>
                <a:latin typeface="Arial" pitchFamily="34" charset="0"/>
                <a:ea typeface="Verdana" pitchFamily="34" charset="0"/>
                <a:cs typeface="Arial" pitchFamily="34" charset="0"/>
              </a:rPr>
              <a:t>, </a:t>
            </a:r>
            <a:r>
              <a:rPr lang="en-US" sz="2200" dirty="0" err="1">
                <a:solidFill>
                  <a:prstClr val="black"/>
                </a:solidFill>
                <a:latin typeface="Arial" pitchFamily="34" charset="0"/>
                <a:ea typeface="Verdana" pitchFamily="34" charset="0"/>
                <a:cs typeface="Arial" pitchFamily="34" charset="0"/>
              </a:rPr>
              <a:t>Amoniắc</a:t>
            </a:r>
            <a:endParaRPr lang="en-US" sz="2200" dirty="0">
              <a:solidFill>
                <a:prstClr val="black"/>
              </a:solidFill>
              <a:latin typeface="Arial" pitchFamily="34" charset="0"/>
              <a:ea typeface="Verdana" pitchFamily="34" charset="0"/>
              <a:cs typeface="Arial" pitchFamily="34" charset="0"/>
            </a:endParaRPr>
          </a:p>
        </p:txBody>
      </p:sp>
      <p:sp>
        <p:nvSpPr>
          <p:cNvPr id="2" name="Rectangle 1"/>
          <p:cNvSpPr/>
          <p:nvPr/>
        </p:nvSpPr>
        <p:spPr>
          <a:xfrm>
            <a:off x="0" y="405825"/>
            <a:ext cx="8915400" cy="615553"/>
          </a:xfrm>
          <a:prstGeom prst="rect">
            <a:avLst/>
          </a:prstGeom>
        </p:spPr>
        <p:txBody>
          <a:bodyPr wrap="square">
            <a:spAutoFit/>
          </a:bodyPr>
          <a:lstStyle/>
          <a:p>
            <a:pPr algn="ctr">
              <a:defRPr/>
            </a:pPr>
            <a:r>
              <a:rPr lang="en-US" sz="3400" b="1" dirty="0">
                <a:solidFill>
                  <a:srgbClr val="C00000"/>
                </a:solidFill>
                <a:effectLst>
                  <a:outerShdw blurRad="38100" dist="38100" dir="2700000" algn="tl">
                    <a:srgbClr val="FFFFFF"/>
                  </a:outerShdw>
                </a:effectLst>
                <a:latin typeface="Arial" pitchFamily="34" charset="0"/>
                <a:ea typeface="Verdana" pitchFamily="34" charset="0"/>
                <a:cs typeface="Arial" pitchFamily="34" charset="0"/>
              </a:rPr>
              <a:t>THÀNH PHẦN CỦA KHÓI THUỐC</a:t>
            </a:r>
          </a:p>
        </p:txBody>
      </p:sp>
      <p:pic>
        <p:nvPicPr>
          <p:cNvPr id="54274" name="Picture 2" descr="http://www.clarkisit.com/wp-content/uploads/2013/08/smoking-contents.jpg"/>
          <p:cNvPicPr>
            <a:picLocks noChangeAspect="1" noChangeArrowheads="1"/>
          </p:cNvPicPr>
          <p:nvPr/>
        </p:nvPicPr>
        <p:blipFill>
          <a:blip r:embed="rId2" cstate="print"/>
          <a:srcRect/>
          <a:stretch>
            <a:fillRect/>
          </a:stretch>
        </p:blipFill>
        <p:spPr bwMode="auto">
          <a:xfrm>
            <a:off x="4784444" y="1833879"/>
            <a:ext cx="4207156" cy="3500121"/>
          </a:xfrm>
          <a:prstGeom prst="rect">
            <a:avLst/>
          </a:prstGeom>
          <a:noFill/>
        </p:spPr>
      </p:pic>
    </p:spTree>
    <p:extLst>
      <p:ext uri="{BB962C8B-B14F-4D97-AF65-F5344CB8AC3E}">
        <p14:creationId xmlns:p14="http://schemas.microsoft.com/office/powerpoint/2010/main" val="3258449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3" name="Rectangle 3"/>
          <p:cNvSpPr>
            <a:spLocks noGrp="1" noChangeArrowheads="1"/>
          </p:cNvSpPr>
          <p:nvPr>
            <p:ph type="body" idx="1"/>
          </p:nvPr>
        </p:nvSpPr>
        <p:spPr>
          <a:xfrm>
            <a:off x="457200" y="1600200"/>
            <a:ext cx="8382000" cy="4800600"/>
          </a:xfrm>
        </p:spPr>
        <p:txBody>
          <a:bodyPr>
            <a:normAutofit/>
          </a:bodyPr>
          <a:lstStyle/>
          <a:p>
            <a:pPr algn="just">
              <a:lnSpc>
                <a:spcPct val="150000"/>
              </a:lnSpc>
              <a:spcBef>
                <a:spcPts val="0"/>
              </a:spcBef>
              <a:buFont typeface="Wingdings" pitchFamily="2" charset="2"/>
              <a:buChar char="§"/>
              <a:defRPr/>
            </a:pPr>
            <a:r>
              <a:rPr lang="nl-NL" sz="2400" dirty="0">
                <a:solidFill>
                  <a:srgbClr val="000000"/>
                </a:solidFill>
                <a:effectLst>
                  <a:outerShdw blurRad="38100" dist="38100" dir="2700000" algn="tl">
                    <a:srgbClr val="FFFFFF"/>
                  </a:outerShdw>
                </a:effectLst>
              </a:rPr>
              <a:t>FDA xếp </a:t>
            </a:r>
            <a:r>
              <a:rPr lang="nl-NL" sz="3000" b="1" dirty="0">
                <a:solidFill>
                  <a:srgbClr val="FF0000"/>
                </a:solidFill>
                <a:effectLst>
                  <a:outerShdw blurRad="38100" dist="38100" dir="2700000" algn="tl">
                    <a:srgbClr val="FFFFFF"/>
                  </a:outerShdw>
                </a:effectLst>
              </a:rPr>
              <a:t>Nicotin</a:t>
            </a:r>
            <a:r>
              <a:rPr lang="nl-NL" sz="2400" dirty="0">
                <a:solidFill>
                  <a:srgbClr val="000000"/>
                </a:solidFill>
                <a:effectLst>
                  <a:outerShdw blurRad="38100" dist="38100" dir="2700000" algn="tl">
                    <a:srgbClr val="FFFFFF"/>
                  </a:outerShdw>
                </a:effectLst>
              </a:rPr>
              <a:t> vào nhóm có tính chất </a:t>
            </a:r>
            <a:r>
              <a:rPr lang="nl-NL" sz="3000" b="1" dirty="0">
                <a:solidFill>
                  <a:srgbClr val="FF0000"/>
                </a:solidFill>
                <a:effectLst>
                  <a:outerShdw blurRad="38100" dist="38100" dir="2700000" algn="tl">
                    <a:srgbClr val="FFFFFF"/>
                  </a:outerShdw>
                </a:effectLst>
              </a:rPr>
              <a:t>gây nghiện </a:t>
            </a:r>
            <a:r>
              <a:rPr lang="nl-NL" sz="2400" dirty="0">
                <a:solidFill>
                  <a:srgbClr val="000000"/>
                </a:solidFill>
                <a:effectLst>
                  <a:outerShdw blurRad="38100" dist="38100" dir="2700000" algn="tl">
                    <a:srgbClr val="FFFFFF"/>
                  </a:outerShdw>
                </a:effectLst>
              </a:rPr>
              <a:t>chủ yếu, tương tự như ma tuý Heroin và Cocain</a:t>
            </a:r>
          </a:p>
          <a:p>
            <a:pPr algn="just" eaLnBrk="1" hangingPunct="1">
              <a:lnSpc>
                <a:spcPct val="150000"/>
              </a:lnSpc>
              <a:spcBef>
                <a:spcPts val="0"/>
              </a:spcBef>
              <a:buFont typeface="Wingdings" pitchFamily="2" charset="2"/>
              <a:buChar char="§"/>
              <a:defRPr/>
            </a:pPr>
            <a:r>
              <a:rPr lang="nl-NL" sz="2400" dirty="0">
                <a:solidFill>
                  <a:srgbClr val="000000"/>
                </a:solidFill>
                <a:effectLst>
                  <a:outerShdw blurRad="38100" dist="38100" dir="2700000" algn="tl">
                    <a:srgbClr val="FFFFFF"/>
                  </a:outerShdw>
                </a:effectLst>
              </a:rPr>
              <a:t>Nicotin tác động lên các thụ thể ở hệ thống thần kinh với chất dẫn truyền thần kinh dopamine, một hoá chất chính trong não điều chỉnh mong muốn sử dụng các chất gây nghiện, gây bài tiết adrenaline (nhịp tim nhanh, co mạch ngoại vi, ức chế co bóp và chế tiết dịch vị dạ dày). </a:t>
            </a:r>
            <a:endParaRPr lang="en-US" sz="2400" dirty="0">
              <a:solidFill>
                <a:srgbClr val="000000"/>
              </a:solidFill>
              <a:effectLst>
                <a:outerShdw blurRad="38100" dist="38100" dir="2700000" algn="tl">
                  <a:srgbClr val="FFFFFF"/>
                </a:outerShdw>
              </a:effectLst>
            </a:endParaRPr>
          </a:p>
        </p:txBody>
      </p:sp>
      <p:sp>
        <p:nvSpPr>
          <p:cNvPr id="3" name="Rectangle 2"/>
          <p:cNvSpPr/>
          <p:nvPr/>
        </p:nvSpPr>
        <p:spPr>
          <a:xfrm>
            <a:off x="609600" y="415636"/>
            <a:ext cx="1922321" cy="707886"/>
          </a:xfrm>
          <a:prstGeom prst="rect">
            <a:avLst/>
          </a:prstGeom>
        </p:spPr>
        <p:txBody>
          <a:bodyPr wrap="none">
            <a:spAutoFit/>
          </a:bodyPr>
          <a:lstStyle/>
          <a:p>
            <a:pPr>
              <a:defRPr/>
            </a:pPr>
            <a:r>
              <a:rPr lang="nl-NL" sz="4000" b="1">
                <a:solidFill>
                  <a:srgbClr val="C00000"/>
                </a:solidFill>
                <a:effectLst>
                  <a:outerShdw blurRad="38100" dist="38100" dir="2700000" algn="tl">
                    <a:srgbClr val="FFFFFF"/>
                  </a:outerShdw>
                </a:effectLst>
                <a:latin typeface="Arial" pitchFamily="34" charset="0"/>
                <a:ea typeface="Verdana" pitchFamily="34" charset="0"/>
                <a:cs typeface="Arial" pitchFamily="34" charset="0"/>
              </a:rPr>
              <a:t>Nicotin</a:t>
            </a:r>
            <a:endParaRPr lang="nl-NL" sz="4000" dirty="0">
              <a:solidFill>
                <a:srgbClr val="C00000"/>
              </a:solidFill>
              <a:effectLst>
                <a:outerShdw blurRad="38100" dist="38100" dir="2700000" algn="tl">
                  <a:srgbClr val="FFFFFF"/>
                </a:outerShdw>
              </a:effectLst>
              <a:latin typeface="Arial" pitchFamily="34" charset="0"/>
              <a:ea typeface="Verdana" pitchFamily="34" charset="0"/>
              <a:cs typeface="Arial" pitchFamily="34" charset="0"/>
            </a:endParaRPr>
          </a:p>
        </p:txBody>
      </p:sp>
    </p:spTree>
    <p:extLst>
      <p:ext uri="{BB962C8B-B14F-4D97-AF65-F5344CB8AC3E}">
        <p14:creationId xmlns:p14="http://schemas.microsoft.com/office/powerpoint/2010/main" val="919978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4" name="Text Box 6"/>
          <p:cNvSpPr txBox="1">
            <a:spLocks noChangeArrowheads="1"/>
          </p:cNvSpPr>
          <p:nvPr/>
        </p:nvSpPr>
        <p:spPr bwMode="auto">
          <a:xfrm>
            <a:off x="3522663" y="1778000"/>
            <a:ext cx="4684712" cy="396875"/>
          </a:xfrm>
          <a:prstGeom prst="rect">
            <a:avLst/>
          </a:prstGeom>
          <a:noFill/>
          <a:ln w="12700">
            <a:noFill/>
            <a:miter lim="800000"/>
            <a:headEnd/>
            <a:tailEnd/>
          </a:ln>
          <a:effectLst>
            <a:outerShdw dist="25400" dir="5400000" algn="ctr" rotWithShape="0">
              <a:schemeClr val="bg2"/>
            </a:outerShdw>
          </a:effectLst>
        </p:spPr>
        <p:txBody>
          <a:bodyPr>
            <a:spAutoFit/>
          </a:bodyPr>
          <a:lstStyle/>
          <a:p>
            <a:pPr algn="l" defTabSz="762000" eaLnBrk="0" hangingPunct="0">
              <a:lnSpc>
                <a:spcPct val="100000"/>
              </a:lnSpc>
              <a:spcBef>
                <a:spcPct val="50000"/>
              </a:spcBef>
              <a:buClrTx/>
              <a:buFontTx/>
              <a:buNone/>
              <a:defRPr/>
            </a:pPr>
            <a:endParaRPr lang="en-GB" sz="2000" b="1">
              <a:latin typeface="Arial" charset="0"/>
              <a:cs typeface="+mn-cs"/>
            </a:endParaRPr>
          </a:p>
        </p:txBody>
      </p:sp>
      <p:sp>
        <p:nvSpPr>
          <p:cNvPr id="299016" name="Line 8"/>
          <p:cNvSpPr>
            <a:spLocks noChangeShapeType="1"/>
          </p:cNvSpPr>
          <p:nvPr/>
        </p:nvSpPr>
        <p:spPr bwMode="auto">
          <a:xfrm>
            <a:off x="4953000" y="5181600"/>
            <a:ext cx="609600" cy="533400"/>
          </a:xfrm>
          <a:prstGeom prst="line">
            <a:avLst/>
          </a:prstGeom>
          <a:noFill/>
          <a:ln w="25400">
            <a:solidFill>
              <a:schemeClr val="bg1"/>
            </a:solidFill>
            <a:round/>
            <a:headEnd type="arrow" w="med" len="sm"/>
            <a:tailEnd/>
          </a:ln>
        </p:spPr>
        <p:txBody>
          <a:bodyPr anchor="ctr">
            <a:spAutoFit/>
          </a:bodyPr>
          <a:lstStyle/>
          <a:p>
            <a:endParaRPr lang="vi-VN"/>
          </a:p>
        </p:txBody>
      </p:sp>
      <p:grpSp>
        <p:nvGrpSpPr>
          <p:cNvPr id="3" name="Group 2"/>
          <p:cNvGrpSpPr/>
          <p:nvPr/>
        </p:nvGrpSpPr>
        <p:grpSpPr>
          <a:xfrm>
            <a:off x="381000" y="1992868"/>
            <a:ext cx="8229600" cy="4303931"/>
            <a:chOff x="914400" y="1752600"/>
            <a:chExt cx="8229600" cy="4303931"/>
          </a:xfrm>
        </p:grpSpPr>
        <p:sp>
          <p:nvSpPr>
            <p:cNvPr id="299011" name="Text Box 3"/>
            <p:cNvSpPr txBox="1">
              <a:spLocks noChangeArrowheads="1"/>
            </p:cNvSpPr>
            <p:nvPr/>
          </p:nvSpPr>
          <p:spPr bwMode="auto">
            <a:xfrm>
              <a:off x="3352800" y="5594866"/>
              <a:ext cx="3505200" cy="461665"/>
            </a:xfrm>
            <a:prstGeom prst="rect">
              <a:avLst/>
            </a:prstGeom>
            <a:noFill/>
            <a:ln w="12700">
              <a:noFill/>
              <a:miter lim="800000"/>
              <a:headEnd/>
              <a:tailEnd/>
            </a:ln>
          </p:spPr>
          <p:txBody>
            <a:bodyPr>
              <a:spAutoFit/>
            </a:bodyPr>
            <a:lstStyle/>
            <a:p>
              <a:pPr algn="l" defTabSz="762000" eaLnBrk="0" hangingPunct="0">
                <a:lnSpc>
                  <a:spcPct val="100000"/>
                </a:lnSpc>
                <a:spcBef>
                  <a:spcPct val="50000"/>
                </a:spcBef>
                <a:buClrTx/>
                <a:buFontTx/>
                <a:buNone/>
              </a:pPr>
              <a:r>
                <a:rPr lang="en-GB" sz="2400" b="1">
                  <a:latin typeface="Arial" pitchFamily="34" charset="0"/>
                </a:rPr>
                <a:t>Neuro-transmetteurs </a:t>
              </a:r>
              <a:endParaRPr lang="en-GB" sz="2000" b="1">
                <a:latin typeface="Arial" pitchFamily="34" charset="0"/>
              </a:endParaRPr>
            </a:p>
          </p:txBody>
        </p:sp>
        <p:sp>
          <p:nvSpPr>
            <p:cNvPr id="299012" name="Text Box 4"/>
            <p:cNvSpPr txBox="1">
              <a:spLocks noChangeArrowheads="1"/>
            </p:cNvSpPr>
            <p:nvPr/>
          </p:nvSpPr>
          <p:spPr bwMode="auto">
            <a:xfrm>
              <a:off x="7162800" y="2438400"/>
              <a:ext cx="1981200" cy="830997"/>
            </a:xfrm>
            <a:prstGeom prst="rect">
              <a:avLst/>
            </a:prstGeom>
            <a:noFill/>
            <a:ln w="12700">
              <a:noFill/>
              <a:miter lim="800000"/>
              <a:headEnd/>
              <a:tailEnd/>
            </a:ln>
          </p:spPr>
          <p:txBody>
            <a:bodyPr>
              <a:spAutoFit/>
            </a:bodyPr>
            <a:lstStyle/>
            <a:p>
              <a:pPr algn="l" defTabSz="762000" eaLnBrk="0" hangingPunct="0">
                <a:lnSpc>
                  <a:spcPct val="100000"/>
                </a:lnSpc>
                <a:spcBef>
                  <a:spcPct val="0"/>
                </a:spcBef>
                <a:buClrTx/>
                <a:buFontTx/>
                <a:buNone/>
              </a:pPr>
              <a:r>
                <a:rPr lang="en-GB" sz="2400" b="1">
                  <a:latin typeface="Arial" pitchFamily="34" charset="0"/>
                </a:rPr>
                <a:t>Recepteur</a:t>
              </a:r>
            </a:p>
            <a:p>
              <a:pPr algn="l" defTabSz="762000" eaLnBrk="0" hangingPunct="0">
                <a:lnSpc>
                  <a:spcPct val="100000"/>
                </a:lnSpc>
                <a:spcBef>
                  <a:spcPct val="0"/>
                </a:spcBef>
                <a:buClrTx/>
                <a:buFontTx/>
                <a:buNone/>
              </a:pPr>
              <a:r>
                <a:rPr lang="en-GB" sz="2400" b="1">
                  <a:latin typeface="Arial" pitchFamily="34" charset="0"/>
                </a:rPr>
                <a:t>nicotinique</a:t>
              </a:r>
              <a:endParaRPr lang="en-GB" sz="2000" b="1">
                <a:latin typeface="Arial" pitchFamily="34" charset="0"/>
              </a:endParaRPr>
            </a:p>
          </p:txBody>
        </p:sp>
        <p:sp>
          <p:nvSpPr>
            <p:cNvPr id="299013" name="Text Box 5"/>
            <p:cNvSpPr txBox="1">
              <a:spLocks noChangeArrowheads="1"/>
            </p:cNvSpPr>
            <p:nvPr/>
          </p:nvSpPr>
          <p:spPr bwMode="auto">
            <a:xfrm>
              <a:off x="914400" y="2667000"/>
              <a:ext cx="1600200" cy="461665"/>
            </a:xfrm>
            <a:prstGeom prst="rect">
              <a:avLst/>
            </a:prstGeom>
            <a:noFill/>
            <a:ln w="12700">
              <a:noFill/>
              <a:miter lim="800000"/>
              <a:headEnd/>
              <a:tailEnd/>
            </a:ln>
          </p:spPr>
          <p:txBody>
            <a:bodyPr>
              <a:spAutoFit/>
            </a:bodyPr>
            <a:lstStyle/>
            <a:p>
              <a:pPr algn="r" defTabSz="762000" eaLnBrk="0" hangingPunct="0">
                <a:lnSpc>
                  <a:spcPct val="100000"/>
                </a:lnSpc>
                <a:spcBef>
                  <a:spcPct val="50000"/>
                </a:spcBef>
                <a:buClrTx/>
                <a:buFontTx/>
                <a:buNone/>
              </a:pPr>
              <a:r>
                <a:rPr lang="en-GB" sz="2400" b="1">
                  <a:latin typeface="Arial" pitchFamily="34" charset="0"/>
                </a:rPr>
                <a:t>Nicotine</a:t>
              </a:r>
              <a:endParaRPr lang="en-GB" sz="2000" b="1">
                <a:latin typeface="Arial" pitchFamily="34" charset="0"/>
              </a:endParaRPr>
            </a:p>
          </p:txBody>
        </p:sp>
        <p:pic>
          <p:nvPicPr>
            <p:cNvPr id="15367" name="Picture 7"/>
            <p:cNvPicPr>
              <a:picLocks noChangeAspect="1" noChangeArrowheads="1"/>
            </p:cNvPicPr>
            <p:nvPr/>
          </p:nvPicPr>
          <p:blipFill>
            <a:blip r:embed="rId3" cstate="print"/>
            <a:srcRect/>
            <a:stretch>
              <a:fillRect/>
            </a:stretch>
          </p:blipFill>
          <p:spPr bwMode="auto">
            <a:xfrm>
              <a:off x="3124200" y="1752600"/>
              <a:ext cx="3663950" cy="3663950"/>
            </a:xfrm>
            <a:prstGeom prst="rect">
              <a:avLst/>
            </a:prstGeom>
            <a:noFill/>
            <a:ln w="9525">
              <a:noFill/>
              <a:miter lim="800000"/>
              <a:headEnd/>
              <a:tailEnd/>
            </a:ln>
          </p:spPr>
        </p:pic>
        <p:sp>
          <p:nvSpPr>
            <p:cNvPr id="299017" name="Line 9"/>
            <p:cNvSpPr>
              <a:spLocks noChangeShapeType="1"/>
            </p:cNvSpPr>
            <p:nvPr/>
          </p:nvSpPr>
          <p:spPr bwMode="auto">
            <a:xfrm>
              <a:off x="5638800" y="3048000"/>
              <a:ext cx="1524000" cy="0"/>
            </a:xfrm>
            <a:prstGeom prst="line">
              <a:avLst/>
            </a:prstGeom>
            <a:noFill/>
            <a:ln w="25400">
              <a:solidFill>
                <a:schemeClr val="bg1"/>
              </a:solidFill>
              <a:round/>
              <a:headEnd type="arrow" w="med" len="sm"/>
              <a:tailEnd/>
            </a:ln>
          </p:spPr>
          <p:txBody>
            <a:bodyPr anchor="ctr">
              <a:spAutoFit/>
            </a:bodyPr>
            <a:lstStyle/>
            <a:p>
              <a:endParaRPr lang="vi-VN"/>
            </a:p>
          </p:txBody>
        </p:sp>
        <p:sp>
          <p:nvSpPr>
            <p:cNvPr id="299018" name="Line 10"/>
            <p:cNvSpPr>
              <a:spLocks noChangeShapeType="1"/>
            </p:cNvSpPr>
            <p:nvPr/>
          </p:nvSpPr>
          <p:spPr bwMode="auto">
            <a:xfrm flipH="1" flipV="1">
              <a:off x="2514600" y="2895600"/>
              <a:ext cx="1074738" cy="304800"/>
            </a:xfrm>
            <a:prstGeom prst="line">
              <a:avLst/>
            </a:prstGeom>
            <a:noFill/>
            <a:ln w="25400">
              <a:solidFill>
                <a:schemeClr val="bg1"/>
              </a:solidFill>
              <a:round/>
              <a:headEnd type="arrow" w="med" len="sm"/>
              <a:tailEnd/>
            </a:ln>
          </p:spPr>
          <p:txBody>
            <a:bodyPr anchor="ctr">
              <a:spAutoFit/>
            </a:bodyPr>
            <a:lstStyle/>
            <a:p>
              <a:endParaRPr lang="vi-VN"/>
            </a:p>
          </p:txBody>
        </p:sp>
      </p:grpSp>
      <p:sp>
        <p:nvSpPr>
          <p:cNvPr id="11" name="Rectangle 10"/>
          <p:cNvSpPr/>
          <p:nvPr/>
        </p:nvSpPr>
        <p:spPr>
          <a:xfrm>
            <a:off x="78539" y="415636"/>
            <a:ext cx="8836861" cy="707886"/>
          </a:xfrm>
          <a:prstGeom prst="rect">
            <a:avLst/>
          </a:prstGeom>
        </p:spPr>
        <p:txBody>
          <a:bodyPr wrap="square">
            <a:spAutoFit/>
          </a:bodyPr>
          <a:lstStyle/>
          <a:p>
            <a:pPr>
              <a:defRPr/>
            </a:pPr>
            <a:r>
              <a:rPr lang="nl-NL" sz="4000" b="1" dirty="0">
                <a:solidFill>
                  <a:srgbClr val="C00000"/>
                </a:solidFill>
                <a:effectLst>
                  <a:outerShdw blurRad="38100" dist="38100" dir="2700000" algn="tl">
                    <a:srgbClr val="FFFFFF"/>
                  </a:outerShdw>
                </a:effectLst>
                <a:latin typeface="Arial" pitchFamily="34" charset="0"/>
                <a:ea typeface="Verdana" pitchFamily="34" charset="0"/>
                <a:cs typeface="Arial" pitchFamily="34" charset="0"/>
              </a:rPr>
              <a:t>Nicotin: có ở não chỉ 7 giây sau hút </a:t>
            </a:r>
            <a:endParaRPr lang="nl-NL" sz="4000" dirty="0">
              <a:solidFill>
                <a:srgbClr val="C00000"/>
              </a:solidFill>
              <a:effectLst>
                <a:outerShdw blurRad="38100" dist="38100" dir="2700000" algn="tl">
                  <a:srgbClr val="FFFFFF"/>
                </a:outerShdw>
              </a:effectLst>
              <a:latin typeface="Arial" pitchFamily="34" charset="0"/>
              <a:ea typeface="Verdana" pitchFamily="34" charset="0"/>
              <a:cs typeface="Arial" pitchFamily="34" charset="0"/>
            </a:endParaRPr>
          </a:p>
        </p:txBody>
      </p:sp>
    </p:spTree>
    <p:extLst>
      <p:ext uri="{BB962C8B-B14F-4D97-AF65-F5344CB8AC3E}">
        <p14:creationId xmlns:p14="http://schemas.microsoft.com/office/powerpoint/2010/main" val="409934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grpId="0" nodeType="afterEffect">
                                  <p:stCondLst>
                                    <p:cond delay="0"/>
                                  </p:stCondLst>
                                  <p:childTnLst>
                                    <p:set>
                                      <p:cBhvr>
                                        <p:cTn id="6" dur="1" fill="hold">
                                          <p:stCondLst>
                                            <p:cond delay="0"/>
                                          </p:stCondLst>
                                        </p:cTn>
                                        <p:tgtEl>
                                          <p:spTgt spid="299016"/>
                                        </p:tgtEl>
                                        <p:attrNameLst>
                                          <p:attrName>style.visibility</p:attrName>
                                        </p:attrNameLst>
                                      </p:cBhvr>
                                      <p:to>
                                        <p:strVal val="visible"/>
                                      </p:to>
                                    </p:set>
                                    <p:animEffect transition="in" filter="strips(upLeft)">
                                      <p:cBhvr>
                                        <p:cTn id="7" dur="500"/>
                                        <p:tgtEl>
                                          <p:spTgt spid="2990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7" name="Rectangle 3"/>
          <p:cNvSpPr>
            <a:spLocks noGrp="1" noChangeArrowheads="1"/>
          </p:cNvSpPr>
          <p:nvPr>
            <p:ph type="body" idx="1"/>
          </p:nvPr>
        </p:nvSpPr>
        <p:spPr>
          <a:xfrm>
            <a:off x="381000" y="1447800"/>
            <a:ext cx="8229600" cy="4343400"/>
          </a:xfrm>
        </p:spPr>
        <p:txBody>
          <a:bodyPr>
            <a:noAutofit/>
          </a:bodyPr>
          <a:lstStyle/>
          <a:p>
            <a:pPr algn="just" eaLnBrk="1" hangingPunct="1">
              <a:spcBef>
                <a:spcPts val="1200"/>
              </a:spcBef>
              <a:buFont typeface="Wingdings" pitchFamily="2" charset="2"/>
              <a:buChar char="§"/>
              <a:defRPr/>
            </a:pPr>
            <a:r>
              <a:rPr lang="nl-NL" sz="2400" dirty="0">
                <a:solidFill>
                  <a:srgbClr val="000000"/>
                </a:solidFill>
                <a:effectLst>
                  <a:outerShdw blurRad="38100" dist="38100" dir="2700000" algn="tl">
                    <a:srgbClr val="FFFFFF"/>
                  </a:outerShdw>
                </a:effectLst>
              </a:rPr>
              <a:t>Khí </a:t>
            </a:r>
            <a:r>
              <a:rPr lang="nl-NL" b="1" dirty="0">
                <a:solidFill>
                  <a:srgbClr val="FF0000"/>
                </a:solidFill>
                <a:effectLst>
                  <a:outerShdw blurRad="38100" dist="38100" dir="2700000" algn="tl">
                    <a:srgbClr val="FFFFFF"/>
                  </a:outerShdw>
                </a:effectLst>
              </a:rPr>
              <a:t>CO</a:t>
            </a:r>
            <a:r>
              <a:rPr lang="nl-NL" sz="2400" dirty="0">
                <a:solidFill>
                  <a:srgbClr val="000000"/>
                </a:solidFill>
                <a:effectLst>
                  <a:outerShdw blurRad="38100" dist="38100" dir="2700000" algn="tl">
                    <a:srgbClr val="FFFFFF"/>
                  </a:outerShdw>
                </a:effectLst>
              </a:rPr>
              <a:t> có nồng độ cao trong khói thuốc lá và sẽ được hấp thụ vào máu, </a:t>
            </a:r>
            <a:r>
              <a:rPr lang="nl-NL" b="1" dirty="0">
                <a:solidFill>
                  <a:srgbClr val="FF0000"/>
                </a:solidFill>
                <a:effectLst>
                  <a:outerShdw blurRad="38100" dist="38100" dir="2700000" algn="tl">
                    <a:srgbClr val="FFFFFF"/>
                  </a:outerShdw>
                </a:effectLst>
              </a:rPr>
              <a:t>gắn với hemoglobine </a:t>
            </a:r>
            <a:r>
              <a:rPr lang="nl-NL" sz="2400" dirty="0">
                <a:solidFill>
                  <a:srgbClr val="000000"/>
                </a:solidFill>
                <a:effectLst>
                  <a:outerShdw blurRad="38100" dist="38100" dir="2700000" algn="tl">
                    <a:srgbClr val="FFFFFF"/>
                  </a:outerShdw>
                </a:effectLst>
              </a:rPr>
              <a:t>với ái lực mạnh hơn 20 lần oxy. </a:t>
            </a:r>
          </a:p>
          <a:p>
            <a:pPr algn="just" eaLnBrk="1" hangingPunct="1">
              <a:lnSpc>
                <a:spcPct val="150000"/>
              </a:lnSpc>
              <a:spcBef>
                <a:spcPts val="1200"/>
              </a:spcBef>
              <a:buFont typeface="Wingdings" pitchFamily="2" charset="2"/>
              <a:buChar char="§"/>
              <a:defRPr/>
            </a:pPr>
            <a:r>
              <a:rPr lang="nl-NL" sz="2400" dirty="0">
                <a:solidFill>
                  <a:srgbClr val="000000"/>
                </a:solidFill>
                <a:effectLst>
                  <a:outerShdw blurRad="38100" dist="38100" dir="2700000" algn="tl">
                    <a:srgbClr val="FFFFFF"/>
                  </a:outerShdw>
                </a:effectLst>
              </a:rPr>
              <a:t>Với người hút TB 1 bao thuốc mỗi ngày thì hàm lượng Hb khử có thể tới 7-8%. Sự tăng Hb khử làm chuyển dịch đường cong phân tách oxy-hemoglobin dẫn đến </a:t>
            </a:r>
            <a:r>
              <a:rPr lang="nl-NL" b="1" dirty="0">
                <a:solidFill>
                  <a:srgbClr val="FF0000"/>
                </a:solidFill>
                <a:effectLst>
                  <a:outerShdw blurRad="38100" dist="38100" dir="2700000" algn="tl">
                    <a:srgbClr val="FFFFFF"/>
                  </a:outerShdw>
                </a:effectLst>
              </a:rPr>
              <a:t>thiếu oxy tổ chức </a:t>
            </a:r>
            <a:r>
              <a:rPr lang="nl-NL" sz="2400" dirty="0">
                <a:solidFill>
                  <a:srgbClr val="000000"/>
                </a:solidFill>
                <a:effectLst>
                  <a:outerShdw blurRad="38100" dist="38100" dir="2700000" algn="tl">
                    <a:srgbClr val="FFFFFF"/>
                  </a:outerShdw>
                </a:effectLst>
              </a:rPr>
              <a:t>và góp phần hình thành các mảng xơ vữa động mạch.</a:t>
            </a:r>
            <a:endParaRPr lang="en-US" sz="2400" dirty="0">
              <a:solidFill>
                <a:srgbClr val="000000"/>
              </a:solidFill>
              <a:effectLst>
                <a:outerShdw blurRad="38100" dist="38100" dir="2700000" algn="tl">
                  <a:srgbClr val="FFFFFF"/>
                </a:outerShdw>
              </a:effectLst>
            </a:endParaRPr>
          </a:p>
        </p:txBody>
      </p:sp>
      <p:sp>
        <p:nvSpPr>
          <p:cNvPr id="2" name="Rectangle 1"/>
          <p:cNvSpPr/>
          <p:nvPr/>
        </p:nvSpPr>
        <p:spPr>
          <a:xfrm>
            <a:off x="381001" y="475869"/>
            <a:ext cx="6410672" cy="646331"/>
          </a:xfrm>
          <a:prstGeom prst="rect">
            <a:avLst/>
          </a:prstGeom>
        </p:spPr>
        <p:txBody>
          <a:bodyPr wrap="square">
            <a:spAutoFit/>
          </a:bodyPr>
          <a:lstStyle/>
          <a:p>
            <a:pPr algn="just">
              <a:lnSpc>
                <a:spcPct val="90000"/>
              </a:lnSpc>
              <a:defRPr/>
            </a:pPr>
            <a:r>
              <a:rPr lang="nl-NL" sz="4000" b="1">
                <a:solidFill>
                  <a:srgbClr val="C00000"/>
                </a:solidFill>
                <a:latin typeface="Arial" pitchFamily="34" charset="0"/>
                <a:ea typeface="Verdana" pitchFamily="34" charset="0"/>
                <a:cs typeface="Arial" pitchFamily="34" charset="0"/>
              </a:rPr>
              <a:t> </a:t>
            </a:r>
            <a:r>
              <a:rPr lang="nl-NL" sz="4000" b="1">
                <a:solidFill>
                  <a:srgbClr val="C00000"/>
                </a:solidFill>
                <a:effectLst>
                  <a:outerShdw blurRad="38100" dist="38100" dir="2700000" algn="tl">
                    <a:srgbClr val="FFFFFF"/>
                  </a:outerShdw>
                </a:effectLst>
                <a:latin typeface="Arial" pitchFamily="34" charset="0"/>
                <a:ea typeface="Verdana" pitchFamily="34" charset="0"/>
                <a:cs typeface="Arial" pitchFamily="34" charset="0"/>
              </a:rPr>
              <a:t>Monoxit carbon (khí CO)</a:t>
            </a:r>
          </a:p>
        </p:txBody>
      </p:sp>
    </p:spTree>
    <p:extLst>
      <p:ext uri="{BB962C8B-B14F-4D97-AF65-F5344CB8AC3E}">
        <p14:creationId xmlns:p14="http://schemas.microsoft.com/office/powerpoint/2010/main" val="1066093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5" name="Rectangle 3"/>
          <p:cNvSpPr>
            <a:spLocks noGrp="1" noChangeArrowheads="1"/>
          </p:cNvSpPr>
          <p:nvPr>
            <p:ph type="body" idx="1"/>
          </p:nvPr>
        </p:nvSpPr>
        <p:spPr>
          <a:xfrm>
            <a:off x="381000" y="1524000"/>
            <a:ext cx="8382000" cy="4724400"/>
          </a:xfrm>
        </p:spPr>
        <p:txBody>
          <a:bodyPr>
            <a:noAutofit/>
          </a:bodyPr>
          <a:lstStyle/>
          <a:p>
            <a:pPr algn="just" eaLnBrk="1" hangingPunct="1">
              <a:buFont typeface="Wingdings" pitchFamily="2" charset="2"/>
              <a:buChar char="§"/>
              <a:defRPr/>
            </a:pPr>
            <a:r>
              <a:rPr lang="nl-NL" sz="2400" dirty="0">
                <a:solidFill>
                  <a:srgbClr val="000000"/>
                </a:solidFill>
                <a:effectLst>
                  <a:outerShdw blurRad="38100" dist="38100" dir="2700000" algn="tl">
                    <a:srgbClr val="FFFFFF"/>
                  </a:outerShdw>
                </a:effectLst>
              </a:rPr>
              <a:t>Khói thuốc lá chứa nhiều </a:t>
            </a:r>
            <a:r>
              <a:rPr lang="nl-NL" b="1" dirty="0">
                <a:solidFill>
                  <a:srgbClr val="FF0000"/>
                </a:solidFill>
                <a:effectLst>
                  <a:outerShdw blurRad="38100" dist="38100" dir="2700000" algn="tl">
                    <a:srgbClr val="FFFFFF"/>
                  </a:outerShdw>
                </a:effectLst>
              </a:rPr>
              <a:t>chất kích thích dạng khí hoặc dạng hạt nhỏ. </a:t>
            </a:r>
          </a:p>
          <a:p>
            <a:pPr algn="just" eaLnBrk="1" hangingPunct="1">
              <a:buFont typeface="Wingdings" pitchFamily="2" charset="2"/>
              <a:buChar char="§"/>
              <a:defRPr/>
            </a:pPr>
            <a:r>
              <a:rPr lang="nl-NL" sz="2400" dirty="0">
                <a:solidFill>
                  <a:srgbClr val="000000"/>
                </a:solidFill>
                <a:effectLst>
                  <a:outerShdw blurRad="38100" dist="38100" dir="2700000" algn="tl">
                    <a:srgbClr val="FFFFFF"/>
                  </a:outerShdw>
                </a:effectLst>
              </a:rPr>
              <a:t>Các chất kích thích này gây nên các </a:t>
            </a:r>
            <a:r>
              <a:rPr lang="nl-NL" b="1" dirty="0">
                <a:solidFill>
                  <a:srgbClr val="FF0000"/>
                </a:solidFill>
                <a:effectLst>
                  <a:outerShdw blurRad="38100" dist="38100" dir="2700000" algn="tl">
                    <a:srgbClr val="FFFFFF"/>
                  </a:outerShdw>
                </a:effectLst>
              </a:rPr>
              <a:t>thay đổi cấu trúc của niêm mạc phế quản</a:t>
            </a:r>
            <a:r>
              <a:rPr lang="nl-NL" sz="2400" dirty="0">
                <a:solidFill>
                  <a:srgbClr val="000000"/>
                </a:solidFill>
                <a:effectLst>
                  <a:outerShdw blurRad="38100" dist="38100" dir="2700000" algn="tl">
                    <a:srgbClr val="FFFFFF"/>
                  </a:outerShdw>
                </a:effectLst>
              </a:rPr>
              <a:t> dẫn đến tăng sinh các tuyến phế quản, các tế bào tiết nhầy và làm mất các tế bào có lông chuyển. Các thay đổi này làm tăng tiết nhày và giảm hiệu quả thanh lọc của thảm nhày-lông chuyển. Phần lớn các thay đổi này có thể hồi phục được khi ngừng hút thuốc.</a:t>
            </a:r>
            <a:endParaRPr lang="en-US" sz="2400" dirty="0">
              <a:solidFill>
                <a:srgbClr val="000000"/>
              </a:solidFill>
              <a:effectLst>
                <a:outerShdw blurRad="38100" dist="38100" dir="2700000" algn="tl">
                  <a:srgbClr val="FFFFFF"/>
                </a:outerShdw>
              </a:effectLst>
            </a:endParaRPr>
          </a:p>
        </p:txBody>
      </p:sp>
      <p:sp>
        <p:nvSpPr>
          <p:cNvPr id="2" name="Rectangle 1"/>
          <p:cNvSpPr/>
          <p:nvPr/>
        </p:nvSpPr>
        <p:spPr>
          <a:xfrm>
            <a:off x="228600" y="482025"/>
            <a:ext cx="8686800" cy="646331"/>
          </a:xfrm>
          <a:prstGeom prst="rect">
            <a:avLst/>
          </a:prstGeom>
        </p:spPr>
        <p:txBody>
          <a:bodyPr wrap="square">
            <a:spAutoFit/>
          </a:bodyPr>
          <a:lstStyle/>
          <a:p>
            <a:pPr algn="ctr">
              <a:defRPr/>
            </a:pPr>
            <a:r>
              <a:rPr lang="nl-NL" sz="3600" b="1">
                <a:solidFill>
                  <a:srgbClr val="C00000"/>
                </a:solidFill>
                <a:effectLst>
                  <a:outerShdw blurRad="38100" dist="38100" dir="2700000" algn="tl">
                    <a:srgbClr val="FFFFFF"/>
                  </a:outerShdw>
                </a:effectLst>
                <a:latin typeface="Arial" pitchFamily="34" charset="0"/>
                <a:ea typeface="Verdana" pitchFamily="34" charset="0"/>
                <a:cs typeface="Arial" pitchFamily="34" charset="0"/>
              </a:rPr>
              <a:t>Các phân tử nhỏ trong khói thuốc lá</a:t>
            </a:r>
            <a:endParaRPr lang="nl-NL" sz="3600">
              <a:solidFill>
                <a:srgbClr val="C00000"/>
              </a:solidFill>
              <a:effectLst>
                <a:outerShdw blurRad="38100" dist="38100" dir="2700000" algn="tl">
                  <a:srgbClr val="FFFFFF"/>
                </a:outerShdw>
              </a:effectLst>
              <a:latin typeface="Arial" pitchFamily="34" charset="0"/>
              <a:ea typeface="Verdana" pitchFamily="34" charset="0"/>
              <a:cs typeface="Arial" pitchFamily="34" charset="0"/>
            </a:endParaRPr>
          </a:p>
        </p:txBody>
      </p:sp>
    </p:spTree>
    <p:extLst>
      <p:ext uri="{BB962C8B-B14F-4D97-AF65-F5344CB8AC3E}">
        <p14:creationId xmlns:p14="http://schemas.microsoft.com/office/powerpoint/2010/main" val="3617958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9" name="Rectangle 3"/>
          <p:cNvSpPr>
            <a:spLocks noGrp="1" noChangeArrowheads="1"/>
          </p:cNvSpPr>
          <p:nvPr>
            <p:ph type="body" idx="1"/>
          </p:nvPr>
        </p:nvSpPr>
        <p:spPr>
          <a:xfrm>
            <a:off x="310326" y="1752600"/>
            <a:ext cx="8605074" cy="4648200"/>
          </a:xfrm>
        </p:spPr>
        <p:txBody>
          <a:bodyPr>
            <a:normAutofit fontScale="92500" lnSpcReduction="20000"/>
          </a:bodyPr>
          <a:lstStyle/>
          <a:p>
            <a:pPr algn="just" eaLnBrk="1" hangingPunct="1">
              <a:lnSpc>
                <a:spcPct val="150000"/>
              </a:lnSpc>
              <a:buFont typeface="Wingdings" pitchFamily="2" charset="2"/>
              <a:buChar char="§"/>
              <a:defRPr/>
            </a:pPr>
            <a:r>
              <a:rPr lang="nl-NL" dirty="0">
                <a:solidFill>
                  <a:srgbClr val="000000"/>
                </a:solidFill>
                <a:effectLst>
                  <a:outerShdw blurRad="38100" dist="38100" dir="2700000" algn="tl">
                    <a:srgbClr val="FFFFFF"/>
                  </a:outerShdw>
                </a:effectLst>
              </a:rPr>
              <a:t>Trong khói thuốc lá có gần 70 chất trong số đó gồm cả các hợp chất thơm có vòng đóng như Benzopyrene có tính chất gây ung thư. </a:t>
            </a:r>
          </a:p>
          <a:p>
            <a:pPr algn="just" eaLnBrk="1" hangingPunct="1">
              <a:lnSpc>
                <a:spcPct val="150000"/>
              </a:lnSpc>
              <a:buFont typeface="Wingdings" pitchFamily="2" charset="2"/>
              <a:buChar char="§"/>
              <a:defRPr/>
            </a:pPr>
            <a:r>
              <a:rPr lang="nl-NL" dirty="0">
                <a:solidFill>
                  <a:srgbClr val="000000"/>
                </a:solidFill>
                <a:effectLst>
                  <a:outerShdw blurRad="38100" dist="38100" dir="2700000" algn="tl">
                    <a:srgbClr val="FFFFFF"/>
                  </a:outerShdw>
                </a:effectLst>
              </a:rPr>
              <a:t>Các hoá chất này tác động lên tế bào bề mặt của đường hô hấp gây nên tình trạng </a:t>
            </a:r>
            <a:r>
              <a:rPr lang="nl-NL" b="1" dirty="0">
                <a:solidFill>
                  <a:srgbClr val="FF0000"/>
                </a:solidFill>
                <a:effectLst>
                  <a:outerShdw blurRad="38100" dist="38100" dir="2700000" algn="tl">
                    <a:srgbClr val="FFFFFF"/>
                  </a:outerShdw>
                </a:effectLst>
              </a:rPr>
              <a:t>viêm mạn tính, phá huỷ tổ chức, biến đổi tế bào dẫn đến dị sản, loạn sản rồi ác tính hoá.</a:t>
            </a:r>
            <a:endParaRPr lang="en-US" b="1" dirty="0">
              <a:solidFill>
                <a:srgbClr val="FF0000"/>
              </a:solidFill>
              <a:effectLst>
                <a:outerShdw blurRad="38100" dist="38100" dir="2700000" algn="tl">
                  <a:srgbClr val="FFFFFF"/>
                </a:outerShdw>
              </a:effectLst>
            </a:endParaRPr>
          </a:p>
        </p:txBody>
      </p:sp>
      <p:sp>
        <p:nvSpPr>
          <p:cNvPr id="2" name="Rectangle 1"/>
          <p:cNvSpPr/>
          <p:nvPr/>
        </p:nvSpPr>
        <p:spPr>
          <a:xfrm>
            <a:off x="685800" y="425116"/>
            <a:ext cx="5428089" cy="707886"/>
          </a:xfrm>
          <a:prstGeom prst="rect">
            <a:avLst/>
          </a:prstGeom>
        </p:spPr>
        <p:txBody>
          <a:bodyPr wrap="none">
            <a:spAutoFit/>
          </a:bodyPr>
          <a:lstStyle/>
          <a:p>
            <a:pPr>
              <a:defRPr/>
            </a:pPr>
            <a:r>
              <a:rPr lang="nl-NL" sz="4000" b="1">
                <a:solidFill>
                  <a:srgbClr val="C00000"/>
                </a:solidFill>
                <a:latin typeface="Arial" pitchFamily="34" charset="0"/>
                <a:ea typeface="Verdana" pitchFamily="34" charset="0"/>
                <a:cs typeface="Arial" pitchFamily="34" charset="0"/>
              </a:rPr>
              <a:t>Các chất gây ung thư</a:t>
            </a:r>
            <a:endParaRPr lang="nl-NL" sz="4000">
              <a:solidFill>
                <a:srgbClr val="C00000"/>
              </a:solidFill>
              <a:latin typeface="Arial" pitchFamily="34" charset="0"/>
              <a:ea typeface="Verdana" pitchFamily="34" charset="0"/>
              <a:cs typeface="Arial" pitchFamily="34" charset="0"/>
            </a:endParaRPr>
          </a:p>
        </p:txBody>
      </p:sp>
    </p:spTree>
    <p:extLst>
      <p:ext uri="{BB962C8B-B14F-4D97-AF65-F5344CB8AC3E}">
        <p14:creationId xmlns:p14="http://schemas.microsoft.com/office/powerpoint/2010/main" val="383393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1" name="Rectangle 3"/>
          <p:cNvSpPr>
            <a:spLocks noGrp="1" noChangeArrowheads="1"/>
          </p:cNvSpPr>
          <p:nvPr>
            <p:ph type="body" idx="1"/>
          </p:nvPr>
        </p:nvSpPr>
        <p:spPr/>
        <p:txBody>
          <a:bodyPr/>
          <a:lstStyle/>
          <a:p>
            <a:pPr algn="ctr" eaLnBrk="1" hangingPunct="1">
              <a:lnSpc>
                <a:spcPct val="150000"/>
              </a:lnSpc>
              <a:buFont typeface="Wingdings" pitchFamily="2" charset="2"/>
              <a:buNone/>
              <a:defRPr/>
            </a:pPr>
            <a:r>
              <a:rPr lang="en-US" sz="4000" b="1" dirty="0">
                <a:solidFill>
                  <a:srgbClr val="000000"/>
                </a:solidFill>
                <a:effectLst>
                  <a:outerShdw blurRad="38100" dist="38100" dir="2700000" algn="tl">
                    <a:srgbClr val="FFFFFF"/>
                  </a:outerShdw>
                </a:effectLst>
                <a:ea typeface="Verdana" pitchFamily="34" charset="0"/>
                <a:cs typeface="Arial" pitchFamily="34" charset="0"/>
              </a:rPr>
              <a:t>PHẦN III: CÁC NGUY CƠ GÂY BỆNH CỦA KHÓI THUỐC</a:t>
            </a:r>
          </a:p>
        </p:txBody>
      </p:sp>
    </p:spTree>
    <p:extLst>
      <p:ext uri="{BB962C8B-B14F-4D97-AF65-F5344CB8AC3E}">
        <p14:creationId xmlns:p14="http://schemas.microsoft.com/office/powerpoint/2010/main" val="1916178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a:xfrm>
            <a:off x="685800" y="304800"/>
            <a:ext cx="7848600" cy="1066800"/>
          </a:xfrm>
        </p:spPr>
        <p:txBody>
          <a:bodyPr>
            <a:normAutofit/>
          </a:bodyPr>
          <a:lstStyle/>
          <a:p>
            <a:pPr eaLnBrk="1" hangingPunct="1">
              <a:defRPr/>
            </a:pPr>
            <a:r>
              <a:rPr lang="en-US" sz="4000">
                <a:ea typeface="Verdana" pitchFamily="34" charset="0"/>
                <a:cs typeface="Arial" pitchFamily="34" charset="0"/>
              </a:rPr>
              <a:t>HÚT THUỐC VÀ BỆNH HÔ HẤP</a:t>
            </a:r>
          </a:p>
        </p:txBody>
      </p:sp>
      <p:sp>
        <p:nvSpPr>
          <p:cNvPr id="267267" name="Rectangle 3"/>
          <p:cNvSpPr>
            <a:spLocks noGrp="1" noChangeArrowheads="1"/>
          </p:cNvSpPr>
          <p:nvPr>
            <p:ph type="body" idx="1"/>
          </p:nvPr>
        </p:nvSpPr>
        <p:spPr>
          <a:xfrm>
            <a:off x="304800" y="1524000"/>
            <a:ext cx="8382000" cy="4953000"/>
          </a:xfrm>
        </p:spPr>
        <p:txBody>
          <a:bodyPr>
            <a:normAutofit/>
          </a:bodyPr>
          <a:lstStyle/>
          <a:p>
            <a:pPr marL="609600" indent="-609600" eaLnBrk="1" hangingPunct="1">
              <a:lnSpc>
                <a:spcPct val="150000"/>
              </a:lnSpc>
              <a:spcBef>
                <a:spcPts val="1200"/>
              </a:spcBef>
              <a:buFont typeface="Wingdings" pitchFamily="2" charset="2"/>
              <a:buNone/>
              <a:defRPr/>
            </a:pPr>
            <a:r>
              <a:rPr lang="nl-NL" sz="2600" b="1" dirty="0">
                <a:solidFill>
                  <a:srgbClr val="C00000"/>
                </a:solidFill>
                <a:effectLst>
                  <a:outerShdw blurRad="38100" dist="38100" dir="2700000" algn="tl">
                    <a:srgbClr val="FFFFFF"/>
                  </a:outerShdw>
                </a:effectLst>
              </a:rPr>
              <a:t>Ảnh hưởng của thuốc lá đến chức năng phổi</a:t>
            </a:r>
          </a:p>
          <a:p>
            <a:pPr algn="just" eaLnBrk="1" hangingPunct="1">
              <a:lnSpc>
                <a:spcPct val="150000"/>
              </a:lnSpc>
              <a:spcBef>
                <a:spcPts val="0"/>
              </a:spcBef>
              <a:buFont typeface="Wingdings" pitchFamily="2" charset="2"/>
              <a:buChar char="§"/>
              <a:defRPr/>
            </a:pPr>
            <a:r>
              <a:rPr lang="nl-NL" sz="2800" dirty="0">
                <a:solidFill>
                  <a:srgbClr val="000000"/>
                </a:solidFill>
                <a:effectLst>
                  <a:outerShdw blurRad="38100" dist="38100" dir="2700000" algn="tl">
                    <a:srgbClr val="FFFFFF"/>
                  </a:outerShdw>
                </a:effectLst>
              </a:rPr>
              <a:t>Khi hít vào, không khí sẽ vào đường hô hấp trên qua mũi và miệng, nơi không khí được lọc, sưởi ấm và làm ẩm rồi qua khí quản để vào phổi. </a:t>
            </a:r>
          </a:p>
          <a:p>
            <a:pPr algn="just" eaLnBrk="1" hangingPunct="1">
              <a:lnSpc>
                <a:spcPct val="150000"/>
              </a:lnSpc>
              <a:spcBef>
                <a:spcPts val="0"/>
              </a:spcBef>
              <a:buFont typeface="Wingdings" pitchFamily="2" charset="2"/>
              <a:buChar char="§"/>
              <a:defRPr/>
            </a:pPr>
            <a:r>
              <a:rPr lang="nl-NL" sz="2800" dirty="0">
                <a:solidFill>
                  <a:srgbClr val="000000"/>
                </a:solidFill>
                <a:effectLst>
                  <a:outerShdw blurRad="38100" dist="38100" dir="2700000" algn="tl">
                    <a:srgbClr val="FFFFFF"/>
                  </a:outerShdw>
                </a:effectLst>
              </a:rPr>
              <a:t>Khi khói thuốc đi vào qua miệng, người hút thuốc đã vô tình bỏ qua cơ chế bảo vệ thứ nhất đó là quá trình lọc ở mũi. </a:t>
            </a:r>
          </a:p>
        </p:txBody>
      </p:sp>
    </p:spTree>
    <p:extLst>
      <p:ext uri="{BB962C8B-B14F-4D97-AF65-F5344CB8AC3E}">
        <p14:creationId xmlns:p14="http://schemas.microsoft.com/office/powerpoint/2010/main" val="1393647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9" name="Rectangle 3"/>
          <p:cNvSpPr>
            <a:spLocks noGrp="1" noChangeArrowheads="1"/>
          </p:cNvSpPr>
          <p:nvPr>
            <p:ph type="body" idx="1"/>
          </p:nvPr>
        </p:nvSpPr>
        <p:spPr>
          <a:xfrm>
            <a:off x="228600" y="1676400"/>
            <a:ext cx="8458200" cy="4800600"/>
          </a:xfrm>
        </p:spPr>
        <p:txBody>
          <a:bodyPr>
            <a:normAutofit/>
          </a:bodyPr>
          <a:lstStyle/>
          <a:p>
            <a:pPr marL="609600" indent="-609600" eaLnBrk="1" hangingPunct="1">
              <a:lnSpc>
                <a:spcPct val="90000"/>
              </a:lnSpc>
              <a:buFont typeface="Wingdings" pitchFamily="2" charset="2"/>
              <a:buNone/>
              <a:defRPr/>
            </a:pPr>
            <a:r>
              <a:rPr lang="nl-NL" sz="2800" b="1" dirty="0">
                <a:solidFill>
                  <a:srgbClr val="C00000"/>
                </a:solidFill>
                <a:effectLst>
                  <a:outerShdw blurRad="38100" dist="38100" dir="2700000" algn="tl">
                    <a:srgbClr val="FFFFFF"/>
                  </a:outerShdw>
                </a:effectLst>
              </a:rPr>
              <a:t>Ảnh hưởng của thuốc lá đến chức năng phổi</a:t>
            </a:r>
          </a:p>
          <a:p>
            <a:pPr algn="just">
              <a:lnSpc>
                <a:spcPct val="150000"/>
              </a:lnSpc>
              <a:buFont typeface="Wingdings" pitchFamily="2" charset="2"/>
              <a:buChar char="§"/>
              <a:defRPr/>
            </a:pPr>
            <a:r>
              <a:rPr lang="nl-NL" sz="2400" dirty="0">
                <a:solidFill>
                  <a:srgbClr val="000000"/>
                </a:solidFill>
              </a:rPr>
              <a:t>Khói thuốc làm thay đổi cấu trúc các tuyến tiết nhầy và thành phần của chất nhầy. </a:t>
            </a:r>
          </a:p>
          <a:p>
            <a:pPr algn="just">
              <a:lnSpc>
                <a:spcPct val="150000"/>
              </a:lnSpc>
              <a:buFont typeface="Wingdings" pitchFamily="2" charset="2"/>
              <a:buChar char="§"/>
              <a:defRPr/>
            </a:pPr>
            <a:r>
              <a:rPr lang="nl-NL" sz="2400" dirty="0">
                <a:solidFill>
                  <a:srgbClr val="000000"/>
                </a:solidFill>
              </a:rPr>
              <a:t>Viêm mạn tính niêm mạc đường thờ </a:t>
            </a:r>
            <a:r>
              <a:rPr lang="nl-NL" sz="2400" dirty="0">
                <a:solidFill>
                  <a:srgbClr val="000000"/>
                </a:solidFill>
                <a:sym typeface="Wingdings" pitchFamily="2" charset="2"/>
              </a:rPr>
              <a:t></a:t>
            </a:r>
            <a:r>
              <a:rPr lang="nl-NL" sz="2400" dirty="0">
                <a:solidFill>
                  <a:srgbClr val="000000"/>
                </a:solidFill>
                <a:sym typeface="Symbol"/>
              </a:rPr>
              <a:t> </a:t>
            </a:r>
            <a:r>
              <a:rPr lang="nl-NL" sz="2400" dirty="0">
                <a:solidFill>
                  <a:srgbClr val="000000"/>
                </a:solidFill>
              </a:rPr>
              <a:t>Tăng bài tiết đờm</a:t>
            </a:r>
          </a:p>
          <a:p>
            <a:pPr algn="just">
              <a:lnSpc>
                <a:spcPct val="150000"/>
              </a:lnSpc>
              <a:buFont typeface="Wingdings" pitchFamily="2" charset="2"/>
              <a:buChar char="§"/>
              <a:defRPr/>
            </a:pPr>
            <a:r>
              <a:rPr lang="nl-NL" sz="2400" dirty="0">
                <a:solidFill>
                  <a:srgbClr val="000000"/>
                </a:solidFill>
              </a:rPr>
              <a:t>Hệ thống lông chuyển bị phá huỷ </a:t>
            </a:r>
            <a:r>
              <a:rPr lang="nl-NL" sz="2400" dirty="0">
                <a:solidFill>
                  <a:srgbClr val="000000"/>
                </a:solidFill>
                <a:sym typeface="Wingdings" pitchFamily="2" charset="2"/>
              </a:rPr>
              <a:t></a:t>
            </a:r>
            <a:r>
              <a:rPr lang="nl-NL" sz="2400" dirty="0">
                <a:solidFill>
                  <a:srgbClr val="000000"/>
                </a:solidFill>
              </a:rPr>
              <a:t>  Bài xuất đờm ra khỏi đường hô hấp kém </a:t>
            </a:r>
          </a:p>
          <a:p>
            <a:pPr algn="just" eaLnBrk="1" hangingPunct="1">
              <a:lnSpc>
                <a:spcPct val="150000"/>
              </a:lnSpc>
              <a:buFont typeface="Wingdings" pitchFamily="2" charset="2"/>
              <a:buChar char="§"/>
              <a:defRPr/>
            </a:pPr>
            <a:r>
              <a:rPr lang="nl-NL" sz="2400" dirty="0">
                <a:solidFill>
                  <a:srgbClr val="000000"/>
                </a:solidFill>
              </a:rPr>
              <a:t>Chất nhầy bị nhiễm bởi các chất độc hại, và bị giữ lại nhiều trong tổ chức phổi cản trở sự lưu thông trao đổi khí.</a:t>
            </a:r>
            <a:endParaRPr lang="en-US" sz="2400" dirty="0">
              <a:solidFill>
                <a:srgbClr val="000000"/>
              </a:solidFill>
            </a:endParaRPr>
          </a:p>
        </p:txBody>
      </p:sp>
      <p:sp>
        <p:nvSpPr>
          <p:cNvPr id="5" name="Rectangle 2"/>
          <p:cNvSpPr>
            <a:spLocks noGrp="1" noChangeArrowheads="1"/>
          </p:cNvSpPr>
          <p:nvPr>
            <p:ph type="title"/>
          </p:nvPr>
        </p:nvSpPr>
        <p:spPr>
          <a:xfrm>
            <a:off x="457200" y="304800"/>
            <a:ext cx="8077200" cy="1066800"/>
          </a:xfrm>
        </p:spPr>
        <p:txBody>
          <a:bodyPr>
            <a:normAutofit/>
          </a:bodyPr>
          <a:lstStyle/>
          <a:p>
            <a:pPr eaLnBrk="1" hangingPunct="1">
              <a:defRPr/>
            </a:pPr>
            <a:r>
              <a:rPr lang="en-US" sz="4000">
                <a:ea typeface="Verdana" pitchFamily="34" charset="0"/>
                <a:cs typeface="Arial" pitchFamily="34" charset="0"/>
              </a:rPr>
              <a:t>HÚT THUỐC VÀ BỆNH HÔ HẤP</a:t>
            </a:r>
          </a:p>
        </p:txBody>
      </p:sp>
    </p:spTree>
    <p:extLst>
      <p:ext uri="{BB962C8B-B14F-4D97-AF65-F5344CB8AC3E}">
        <p14:creationId xmlns:p14="http://schemas.microsoft.com/office/powerpoint/2010/main" val="11660732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7" name="Rectangle 3"/>
          <p:cNvSpPr>
            <a:spLocks noGrp="1" noChangeArrowheads="1"/>
          </p:cNvSpPr>
          <p:nvPr>
            <p:ph type="body" idx="1"/>
          </p:nvPr>
        </p:nvSpPr>
        <p:spPr>
          <a:xfrm>
            <a:off x="381000" y="1447800"/>
            <a:ext cx="8382000" cy="4953000"/>
          </a:xfrm>
        </p:spPr>
        <p:txBody>
          <a:bodyPr>
            <a:normAutofit fontScale="92500" lnSpcReduction="10000"/>
          </a:bodyPr>
          <a:lstStyle/>
          <a:p>
            <a:pPr marL="609600" indent="-609600" eaLnBrk="1" hangingPunct="1">
              <a:lnSpc>
                <a:spcPct val="150000"/>
              </a:lnSpc>
              <a:spcBef>
                <a:spcPts val="0"/>
              </a:spcBef>
              <a:buFont typeface="Wingdings" pitchFamily="2" charset="2"/>
              <a:buNone/>
              <a:defRPr/>
            </a:pPr>
            <a:r>
              <a:rPr lang="nl-NL" sz="3000" b="1" dirty="0">
                <a:solidFill>
                  <a:srgbClr val="C00000"/>
                </a:solidFill>
                <a:effectLst>
                  <a:outerShdw blurRad="38100" dist="38100" dir="2700000" algn="tl">
                    <a:srgbClr val="FFFFFF"/>
                  </a:outerShdw>
                </a:effectLst>
              </a:rPr>
              <a:t>Ảnh hưởng của thuốc lá đến chức năng phổi</a:t>
            </a:r>
          </a:p>
          <a:p>
            <a:pPr eaLnBrk="1" hangingPunct="1">
              <a:lnSpc>
                <a:spcPct val="150000"/>
              </a:lnSpc>
              <a:spcBef>
                <a:spcPts val="0"/>
              </a:spcBef>
              <a:buFont typeface="Wingdings" pitchFamily="2" charset="2"/>
              <a:buChar char="§"/>
              <a:defRPr/>
            </a:pPr>
            <a:r>
              <a:rPr lang="nl-NL" sz="2600" b="1" dirty="0">
                <a:solidFill>
                  <a:srgbClr val="FF0000"/>
                </a:solidFill>
                <a:effectLst>
                  <a:outerShdw blurRad="38100" dist="38100" dir="2700000" algn="tl">
                    <a:srgbClr val="FFFFFF"/>
                  </a:outerShdw>
                </a:effectLst>
              </a:rPr>
              <a:t>Tăng tính đáp ứng đường thở</a:t>
            </a:r>
            <a:r>
              <a:rPr lang="nl-NL" sz="2400" dirty="0">
                <a:solidFill>
                  <a:srgbClr val="000000"/>
                </a:solidFill>
                <a:effectLst>
                  <a:outerShdw blurRad="38100" dist="38100" dir="2700000" algn="tl">
                    <a:srgbClr val="FFFFFF"/>
                  </a:outerShdw>
                </a:effectLst>
              </a:rPr>
              <a:t>. </a:t>
            </a:r>
            <a:r>
              <a:rPr lang="nl-NL" sz="2600" dirty="0">
                <a:solidFill>
                  <a:srgbClr val="000000"/>
                </a:solidFill>
                <a:effectLst>
                  <a:outerShdw blurRad="38100" dist="38100" dir="2700000" algn="tl">
                    <a:srgbClr val="FFFFFF"/>
                  </a:outerShdw>
                </a:effectLst>
              </a:rPr>
              <a:t>Do ảnh huởng của các chất độc hại trong khói thuốc, đường thở dễ bị co thắt. Khi điều này xảy ra thì luồng khí hít vào và thở ra đều bị cản trở ở người hút thuốc, và do đó hình thành các tiếng ran rít, ran ngáy và có thể bị khó thở</a:t>
            </a:r>
            <a:r>
              <a:rPr lang="nl-NL" sz="2400" dirty="0">
                <a:solidFill>
                  <a:srgbClr val="000000"/>
                </a:solidFill>
                <a:effectLst>
                  <a:outerShdw blurRad="38100" dist="38100" dir="2700000" algn="tl">
                    <a:srgbClr val="FFFFFF"/>
                  </a:outerShdw>
                </a:effectLst>
              </a:rPr>
              <a:t>.</a:t>
            </a:r>
          </a:p>
          <a:p>
            <a:pPr eaLnBrk="1" hangingPunct="1">
              <a:lnSpc>
                <a:spcPct val="150000"/>
              </a:lnSpc>
              <a:spcBef>
                <a:spcPts val="0"/>
              </a:spcBef>
              <a:buFont typeface="Wingdings" pitchFamily="2" charset="2"/>
              <a:buChar char="§"/>
              <a:defRPr/>
            </a:pPr>
            <a:r>
              <a:rPr lang="nl-NL" sz="2600" dirty="0">
                <a:solidFill>
                  <a:srgbClr val="000000"/>
                </a:solidFill>
                <a:effectLst>
                  <a:outerShdw blurRad="38100" dist="38100" dir="2700000" algn="tl">
                    <a:srgbClr val="FFFFFF"/>
                  </a:outerShdw>
                </a:effectLst>
              </a:rPr>
              <a:t>Những người hút thuốc ở tuổi càng trẻ thì thời gian hút để gây ra bệnh liên quan đến đường hô hấp càng ngắn so với những người bắt đầu hút ở tuổi muộn hơn</a:t>
            </a:r>
            <a:r>
              <a:rPr lang="nl-NL" sz="2400" dirty="0">
                <a:solidFill>
                  <a:srgbClr val="000000"/>
                </a:solidFill>
                <a:effectLst>
                  <a:outerShdw blurRad="38100" dist="38100" dir="2700000" algn="tl">
                    <a:srgbClr val="FFFFFF"/>
                  </a:outerShdw>
                </a:effectLst>
              </a:rPr>
              <a:t>.</a:t>
            </a:r>
            <a:endParaRPr lang="en-US" sz="2400" dirty="0">
              <a:solidFill>
                <a:srgbClr val="000000"/>
              </a:solidFill>
              <a:effectLst>
                <a:outerShdw blurRad="38100" dist="38100" dir="2700000" algn="tl">
                  <a:srgbClr val="FFFFFF"/>
                </a:outerShdw>
              </a:effectLst>
            </a:endParaRPr>
          </a:p>
        </p:txBody>
      </p:sp>
      <p:sp>
        <p:nvSpPr>
          <p:cNvPr id="5" name="Rectangle 2"/>
          <p:cNvSpPr>
            <a:spLocks noGrp="1" noChangeArrowheads="1"/>
          </p:cNvSpPr>
          <p:nvPr>
            <p:ph type="title"/>
          </p:nvPr>
        </p:nvSpPr>
        <p:spPr>
          <a:xfrm>
            <a:off x="304800" y="304800"/>
            <a:ext cx="8229600" cy="1066800"/>
          </a:xfrm>
        </p:spPr>
        <p:txBody>
          <a:bodyPr>
            <a:normAutofit/>
          </a:bodyPr>
          <a:lstStyle/>
          <a:p>
            <a:pPr eaLnBrk="1" hangingPunct="1">
              <a:defRPr/>
            </a:pPr>
            <a:r>
              <a:rPr lang="en-US" sz="4000">
                <a:ea typeface="Verdana" pitchFamily="34" charset="0"/>
                <a:cs typeface="Arial" pitchFamily="34" charset="0"/>
              </a:rPr>
              <a:t>HÚT THUỐC VÀ BỆNH HÔ HẤP</a:t>
            </a:r>
          </a:p>
        </p:txBody>
      </p:sp>
    </p:spTree>
    <p:extLst>
      <p:ext uri="{BB962C8B-B14F-4D97-AF65-F5344CB8AC3E}">
        <p14:creationId xmlns:p14="http://schemas.microsoft.com/office/powerpoint/2010/main" val="412394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lstStyle/>
          <a:p>
            <a:r>
              <a:rPr lang="en-US" dirty="0">
                <a:latin typeface="Arial" pitchFamily="34" charset="0"/>
                <a:cs typeface="Arial" pitchFamily="34" charset="0"/>
              </a:rPr>
              <a:t>NỘI DUNG TRÌNH BÀY</a:t>
            </a:r>
          </a:p>
        </p:txBody>
      </p:sp>
      <p:sp>
        <p:nvSpPr>
          <p:cNvPr id="3" name="Content Placeholder 2"/>
          <p:cNvSpPr>
            <a:spLocks noGrp="1"/>
          </p:cNvSpPr>
          <p:nvPr>
            <p:ph idx="1"/>
          </p:nvPr>
        </p:nvSpPr>
        <p:spPr>
          <a:xfrm>
            <a:off x="457200" y="1676400"/>
            <a:ext cx="8382000" cy="4648200"/>
          </a:xfrm>
        </p:spPr>
        <p:txBody>
          <a:bodyPr>
            <a:normAutofit fontScale="92500" lnSpcReduction="10000"/>
          </a:bodyPr>
          <a:lstStyle/>
          <a:p>
            <a:pPr marL="514350" indent="-514350">
              <a:lnSpc>
                <a:spcPct val="150000"/>
              </a:lnSpc>
              <a:spcBef>
                <a:spcPts val="1200"/>
              </a:spcBef>
              <a:buFont typeface="+mj-lt"/>
              <a:buAutoNum type="arabicPeriod"/>
            </a:pPr>
            <a:r>
              <a:rPr lang="en-GB" b="1" dirty="0" err="1">
                <a:latin typeface="Arial" pitchFamily="34" charset="0"/>
                <a:cs typeface="Arial" pitchFamily="34" charset="0"/>
              </a:rPr>
              <a:t>Tình</a:t>
            </a:r>
            <a:r>
              <a:rPr lang="en-GB" b="1" dirty="0">
                <a:latin typeface="Arial" pitchFamily="34" charset="0"/>
                <a:cs typeface="Arial" pitchFamily="34" charset="0"/>
              </a:rPr>
              <a:t> </a:t>
            </a:r>
            <a:r>
              <a:rPr lang="en-GB" b="1" dirty="0" err="1">
                <a:latin typeface="Arial" pitchFamily="34" charset="0"/>
                <a:cs typeface="Arial" pitchFamily="34" charset="0"/>
              </a:rPr>
              <a:t>hình</a:t>
            </a:r>
            <a:r>
              <a:rPr lang="en-GB" b="1" dirty="0">
                <a:latin typeface="Arial" pitchFamily="34" charset="0"/>
                <a:cs typeface="Arial" pitchFamily="34" charset="0"/>
              </a:rPr>
              <a:t> </a:t>
            </a:r>
            <a:r>
              <a:rPr lang="en-GB" b="1" dirty="0" err="1">
                <a:latin typeface="Arial" pitchFamily="34" charset="0"/>
                <a:cs typeface="Arial" pitchFamily="34" charset="0"/>
              </a:rPr>
              <a:t>sử</a:t>
            </a:r>
            <a:r>
              <a:rPr lang="en-GB" b="1" dirty="0">
                <a:latin typeface="Arial" pitchFamily="34" charset="0"/>
                <a:cs typeface="Arial" pitchFamily="34" charset="0"/>
              </a:rPr>
              <a:t> dung </a:t>
            </a:r>
            <a:r>
              <a:rPr lang="en-GB" b="1" dirty="0" err="1">
                <a:latin typeface="Arial" pitchFamily="34" charset="0"/>
                <a:cs typeface="Arial" pitchFamily="34" charset="0"/>
              </a:rPr>
              <a:t>thuốc</a:t>
            </a:r>
            <a:r>
              <a:rPr lang="en-GB" b="1" dirty="0">
                <a:latin typeface="Arial" pitchFamily="34" charset="0"/>
                <a:cs typeface="Arial" pitchFamily="34" charset="0"/>
              </a:rPr>
              <a:t> </a:t>
            </a:r>
            <a:r>
              <a:rPr lang="en-GB" b="1" dirty="0" err="1">
                <a:latin typeface="Arial" pitchFamily="34" charset="0"/>
                <a:cs typeface="Arial" pitchFamily="34" charset="0"/>
              </a:rPr>
              <a:t>lá</a:t>
            </a:r>
            <a:r>
              <a:rPr lang="en-GB" b="1" dirty="0">
                <a:latin typeface="Arial" pitchFamily="34" charset="0"/>
                <a:cs typeface="Arial" pitchFamily="34" charset="0"/>
              </a:rPr>
              <a:t> </a:t>
            </a:r>
            <a:r>
              <a:rPr lang="en-GB" b="1" dirty="0" err="1">
                <a:latin typeface="Arial" pitchFamily="34" charset="0"/>
                <a:cs typeface="Arial" pitchFamily="34" charset="0"/>
              </a:rPr>
              <a:t>hiện</a:t>
            </a:r>
            <a:r>
              <a:rPr lang="en-GB" b="1" dirty="0">
                <a:latin typeface="Arial" pitchFamily="34" charset="0"/>
                <a:cs typeface="Arial" pitchFamily="34" charset="0"/>
              </a:rPr>
              <a:t> nay.</a:t>
            </a:r>
            <a:endParaRPr lang="en-US" b="1" dirty="0">
              <a:latin typeface="Arial" pitchFamily="34" charset="0"/>
              <a:cs typeface="Arial" pitchFamily="34" charset="0"/>
            </a:endParaRPr>
          </a:p>
          <a:p>
            <a:pPr marL="514350" indent="-514350">
              <a:lnSpc>
                <a:spcPct val="150000"/>
              </a:lnSpc>
              <a:spcBef>
                <a:spcPts val="1200"/>
              </a:spcBef>
              <a:buFont typeface="+mj-lt"/>
              <a:buAutoNum type="arabicPeriod"/>
            </a:pPr>
            <a:r>
              <a:rPr lang="en-US" b="1" dirty="0" err="1">
                <a:latin typeface="Arial" pitchFamily="34" charset="0"/>
                <a:cs typeface="Arial" pitchFamily="34" charset="0"/>
              </a:rPr>
              <a:t>Thành</a:t>
            </a:r>
            <a:r>
              <a:rPr lang="en-US" b="1" dirty="0">
                <a:latin typeface="Arial" pitchFamily="34" charset="0"/>
                <a:cs typeface="Arial" pitchFamily="34" charset="0"/>
              </a:rPr>
              <a:t> </a:t>
            </a:r>
            <a:r>
              <a:rPr lang="en-US" b="1" dirty="0" err="1">
                <a:latin typeface="Arial" pitchFamily="34" charset="0"/>
                <a:cs typeface="Arial" pitchFamily="34" charset="0"/>
              </a:rPr>
              <a:t>phần</a:t>
            </a:r>
            <a:r>
              <a:rPr lang="en-US" b="1" dirty="0">
                <a:latin typeface="Arial" pitchFamily="34" charset="0"/>
                <a:cs typeface="Arial" pitchFamily="34" charset="0"/>
              </a:rPr>
              <a:t> </a:t>
            </a:r>
            <a:r>
              <a:rPr lang="en-US" b="1" dirty="0" err="1">
                <a:latin typeface="Arial" pitchFamily="34" charset="0"/>
                <a:cs typeface="Arial" pitchFamily="34" charset="0"/>
              </a:rPr>
              <a:t>độc</a:t>
            </a:r>
            <a:r>
              <a:rPr lang="en-US" b="1" dirty="0">
                <a:latin typeface="Arial" pitchFamily="34" charset="0"/>
                <a:cs typeface="Arial" pitchFamily="34" charset="0"/>
              </a:rPr>
              <a:t> </a:t>
            </a:r>
            <a:r>
              <a:rPr lang="en-US" b="1" dirty="0" err="1">
                <a:latin typeface="Arial" pitchFamily="34" charset="0"/>
                <a:cs typeface="Arial" pitchFamily="34" charset="0"/>
              </a:rPr>
              <a:t>tính</a:t>
            </a:r>
            <a:r>
              <a:rPr lang="en-US" b="1" dirty="0">
                <a:latin typeface="Arial" pitchFamily="34" charset="0"/>
                <a:cs typeface="Arial" pitchFamily="34" charset="0"/>
              </a:rPr>
              <a:t> </a:t>
            </a:r>
            <a:r>
              <a:rPr lang="en-US" b="1" dirty="0" err="1">
                <a:latin typeface="Arial" pitchFamily="34" charset="0"/>
                <a:cs typeface="Arial" pitchFamily="34" charset="0"/>
              </a:rPr>
              <a:t>của</a:t>
            </a:r>
            <a:r>
              <a:rPr lang="en-US" b="1" dirty="0">
                <a:latin typeface="Arial" pitchFamily="34" charset="0"/>
                <a:cs typeface="Arial" pitchFamily="34" charset="0"/>
              </a:rPr>
              <a:t> </a:t>
            </a:r>
            <a:r>
              <a:rPr lang="en-US" b="1" dirty="0" err="1">
                <a:latin typeface="Arial" pitchFamily="34" charset="0"/>
                <a:cs typeface="Arial" pitchFamily="34" charset="0"/>
              </a:rPr>
              <a:t>khói</a:t>
            </a:r>
            <a:r>
              <a:rPr lang="en-US" b="1" dirty="0">
                <a:latin typeface="Arial" pitchFamily="34" charset="0"/>
                <a:cs typeface="Arial" pitchFamily="34" charset="0"/>
              </a:rPr>
              <a:t> </a:t>
            </a:r>
            <a:r>
              <a:rPr lang="en-US" b="1" dirty="0" err="1">
                <a:latin typeface="Arial" pitchFamily="34" charset="0"/>
                <a:cs typeface="Arial" pitchFamily="34" charset="0"/>
              </a:rPr>
              <a:t>thuốc</a:t>
            </a:r>
            <a:r>
              <a:rPr lang="en-US" b="1" dirty="0">
                <a:latin typeface="Arial" pitchFamily="34" charset="0"/>
                <a:cs typeface="Arial" pitchFamily="34" charset="0"/>
              </a:rPr>
              <a:t>.</a:t>
            </a:r>
          </a:p>
          <a:p>
            <a:pPr marL="514350" indent="-514350">
              <a:lnSpc>
                <a:spcPct val="150000"/>
              </a:lnSpc>
              <a:spcBef>
                <a:spcPts val="1200"/>
              </a:spcBef>
              <a:buFont typeface="+mj-lt"/>
              <a:buAutoNum type="arabicPeriod"/>
            </a:pPr>
            <a:r>
              <a:rPr lang="en-US" b="1" dirty="0" err="1">
                <a:latin typeface="Arial" pitchFamily="34" charset="0"/>
                <a:cs typeface="Arial" pitchFamily="34" charset="0"/>
              </a:rPr>
              <a:t>Nguy</a:t>
            </a:r>
            <a:r>
              <a:rPr lang="en-US" b="1" dirty="0">
                <a:latin typeface="Arial" pitchFamily="34" charset="0"/>
                <a:cs typeface="Arial" pitchFamily="34" charset="0"/>
              </a:rPr>
              <a:t> </a:t>
            </a:r>
            <a:r>
              <a:rPr lang="en-US" b="1" dirty="0" err="1">
                <a:latin typeface="Arial" pitchFamily="34" charset="0"/>
                <a:cs typeface="Arial" pitchFamily="34" charset="0"/>
              </a:rPr>
              <a:t>cơ</a:t>
            </a:r>
            <a:r>
              <a:rPr lang="en-US" b="1" dirty="0">
                <a:latin typeface="Arial" pitchFamily="34" charset="0"/>
                <a:cs typeface="Arial" pitchFamily="34" charset="0"/>
              </a:rPr>
              <a:t> </a:t>
            </a:r>
            <a:r>
              <a:rPr lang="en-US" b="1" dirty="0" err="1">
                <a:latin typeface="Arial" pitchFamily="34" charset="0"/>
                <a:cs typeface="Arial" pitchFamily="34" charset="0"/>
              </a:rPr>
              <a:t>bệnh</a:t>
            </a:r>
            <a:r>
              <a:rPr lang="en-US" b="1" dirty="0">
                <a:latin typeface="Arial" pitchFamily="34" charset="0"/>
                <a:cs typeface="Arial" pitchFamily="34" charset="0"/>
              </a:rPr>
              <a:t> </a:t>
            </a:r>
            <a:r>
              <a:rPr lang="en-US" b="1" dirty="0" err="1">
                <a:latin typeface="Arial" pitchFamily="34" charset="0"/>
                <a:cs typeface="Arial" pitchFamily="34" charset="0"/>
              </a:rPr>
              <a:t>tật</a:t>
            </a:r>
            <a:r>
              <a:rPr lang="en-US" b="1" dirty="0">
                <a:latin typeface="Arial" pitchFamily="34" charset="0"/>
                <a:cs typeface="Arial" pitchFamily="34" charset="0"/>
              </a:rPr>
              <a:t> do </a:t>
            </a:r>
            <a:r>
              <a:rPr lang="en-US" b="1" dirty="0" err="1">
                <a:latin typeface="Arial" pitchFamily="34" charset="0"/>
                <a:cs typeface="Arial" pitchFamily="34" charset="0"/>
              </a:rPr>
              <a:t>thuốc</a:t>
            </a:r>
            <a:r>
              <a:rPr lang="en-US" b="1" dirty="0">
                <a:latin typeface="Arial" pitchFamily="34" charset="0"/>
                <a:cs typeface="Arial" pitchFamily="34" charset="0"/>
              </a:rPr>
              <a:t> </a:t>
            </a:r>
            <a:r>
              <a:rPr lang="en-US" b="1" dirty="0" err="1">
                <a:latin typeface="Arial" pitchFamily="34" charset="0"/>
                <a:cs typeface="Arial" pitchFamily="34" charset="0"/>
              </a:rPr>
              <a:t>lá</a:t>
            </a:r>
            <a:r>
              <a:rPr lang="en-US" b="1" dirty="0">
                <a:latin typeface="Arial" pitchFamily="34" charset="0"/>
                <a:cs typeface="Arial" pitchFamily="34" charset="0"/>
              </a:rPr>
              <a:t>.</a:t>
            </a:r>
          </a:p>
          <a:p>
            <a:pPr marL="514350" indent="-514350">
              <a:lnSpc>
                <a:spcPct val="150000"/>
              </a:lnSpc>
              <a:spcBef>
                <a:spcPts val="1200"/>
              </a:spcBef>
              <a:buFont typeface="+mj-lt"/>
              <a:buAutoNum type="arabicPeriod"/>
            </a:pPr>
            <a:r>
              <a:rPr lang="en-US" b="1" dirty="0" err="1">
                <a:latin typeface="Arial" pitchFamily="34" charset="0"/>
                <a:cs typeface="Arial" pitchFamily="34" charset="0"/>
              </a:rPr>
              <a:t>Tác</a:t>
            </a:r>
            <a:r>
              <a:rPr lang="en-US" b="1" dirty="0">
                <a:latin typeface="Arial" pitchFamily="34" charset="0"/>
                <a:cs typeface="Arial" pitchFamily="34" charset="0"/>
              </a:rPr>
              <a:t> </a:t>
            </a:r>
            <a:r>
              <a:rPr lang="en-US" b="1" dirty="0" err="1">
                <a:latin typeface="Arial" pitchFamily="34" charset="0"/>
                <a:cs typeface="Arial" pitchFamily="34" charset="0"/>
              </a:rPr>
              <a:t>hại</a:t>
            </a:r>
            <a:r>
              <a:rPr lang="en-US" b="1" dirty="0">
                <a:latin typeface="Arial" pitchFamily="34" charset="0"/>
                <a:cs typeface="Arial" pitchFamily="34" charset="0"/>
              </a:rPr>
              <a:t> </a:t>
            </a:r>
            <a:r>
              <a:rPr lang="en-US" b="1" dirty="0" err="1">
                <a:latin typeface="Arial" pitchFamily="34" charset="0"/>
                <a:cs typeface="Arial" pitchFamily="34" charset="0"/>
              </a:rPr>
              <a:t>của</a:t>
            </a:r>
            <a:r>
              <a:rPr lang="en-US" b="1" dirty="0">
                <a:latin typeface="Arial" pitchFamily="34" charset="0"/>
                <a:cs typeface="Arial" pitchFamily="34" charset="0"/>
              </a:rPr>
              <a:t> </a:t>
            </a:r>
            <a:r>
              <a:rPr lang="en-US" b="1" dirty="0" err="1">
                <a:latin typeface="Arial" pitchFamily="34" charset="0"/>
                <a:cs typeface="Arial" pitchFamily="34" charset="0"/>
              </a:rPr>
              <a:t>hút</a:t>
            </a:r>
            <a:r>
              <a:rPr lang="en-US" b="1" dirty="0">
                <a:latin typeface="Arial" pitchFamily="34" charset="0"/>
                <a:cs typeface="Arial" pitchFamily="34" charset="0"/>
              </a:rPr>
              <a:t> </a:t>
            </a:r>
            <a:r>
              <a:rPr lang="en-US" b="1" dirty="0" err="1">
                <a:latin typeface="Arial" pitchFamily="34" charset="0"/>
                <a:cs typeface="Arial" pitchFamily="34" charset="0"/>
              </a:rPr>
              <a:t>thuốc</a:t>
            </a:r>
            <a:r>
              <a:rPr lang="en-US" b="1" dirty="0">
                <a:latin typeface="Arial" pitchFamily="34" charset="0"/>
                <a:cs typeface="Arial" pitchFamily="34" charset="0"/>
              </a:rPr>
              <a:t> </a:t>
            </a:r>
            <a:r>
              <a:rPr lang="en-US" b="1" dirty="0" err="1">
                <a:latin typeface="Arial" pitchFamily="34" charset="0"/>
                <a:cs typeface="Arial" pitchFamily="34" charset="0"/>
              </a:rPr>
              <a:t>lá</a:t>
            </a:r>
            <a:r>
              <a:rPr lang="en-US" b="1" dirty="0">
                <a:latin typeface="Arial" pitchFamily="34" charset="0"/>
                <a:cs typeface="Arial" pitchFamily="34" charset="0"/>
              </a:rPr>
              <a:t> </a:t>
            </a:r>
            <a:r>
              <a:rPr lang="en-US" b="1" dirty="0" err="1">
                <a:latin typeface="Arial" pitchFamily="34" charset="0"/>
                <a:cs typeface="Arial" pitchFamily="34" charset="0"/>
              </a:rPr>
              <a:t>thụ</a:t>
            </a:r>
            <a:r>
              <a:rPr lang="en-US" b="1" dirty="0">
                <a:latin typeface="Arial" pitchFamily="34" charset="0"/>
                <a:cs typeface="Arial" pitchFamily="34" charset="0"/>
              </a:rPr>
              <a:t> </a:t>
            </a:r>
            <a:r>
              <a:rPr lang="en-US" b="1" dirty="0" err="1">
                <a:latin typeface="Arial" pitchFamily="34" charset="0"/>
                <a:cs typeface="Arial" pitchFamily="34" charset="0"/>
              </a:rPr>
              <a:t>động</a:t>
            </a:r>
            <a:r>
              <a:rPr lang="en-US" b="1" dirty="0">
                <a:latin typeface="Arial" pitchFamily="34" charset="0"/>
                <a:cs typeface="Arial" pitchFamily="34" charset="0"/>
              </a:rPr>
              <a:t>.</a:t>
            </a:r>
          </a:p>
          <a:p>
            <a:pPr marL="514350" indent="-514350">
              <a:lnSpc>
                <a:spcPct val="150000"/>
              </a:lnSpc>
              <a:spcBef>
                <a:spcPts val="1200"/>
              </a:spcBef>
              <a:buFont typeface="+mj-lt"/>
              <a:buAutoNum type="arabicPeriod"/>
            </a:pPr>
            <a:r>
              <a:rPr lang="en-GB" b="1" dirty="0" err="1">
                <a:cs typeface="Arial" pitchFamily="34" charset="0"/>
              </a:rPr>
              <a:t>Tác</a:t>
            </a:r>
            <a:r>
              <a:rPr lang="en-GB" b="1" dirty="0">
                <a:cs typeface="Arial" pitchFamily="34" charset="0"/>
              </a:rPr>
              <a:t> </a:t>
            </a:r>
            <a:r>
              <a:rPr lang="en-GB" b="1" dirty="0" err="1">
                <a:cs typeface="Arial" pitchFamily="34" charset="0"/>
              </a:rPr>
              <a:t>hại</a:t>
            </a:r>
            <a:r>
              <a:rPr lang="en-GB" b="1" dirty="0">
                <a:cs typeface="Arial" pitchFamily="34" charset="0"/>
              </a:rPr>
              <a:t> </a:t>
            </a:r>
            <a:r>
              <a:rPr lang="en-GB" b="1" dirty="0" err="1">
                <a:cs typeface="Arial" pitchFamily="34" charset="0"/>
              </a:rPr>
              <a:t>thuốc</a:t>
            </a:r>
            <a:r>
              <a:rPr lang="en-GB" b="1" dirty="0">
                <a:cs typeface="Arial" pitchFamily="34" charset="0"/>
              </a:rPr>
              <a:t> </a:t>
            </a:r>
            <a:r>
              <a:rPr lang="en-GB" b="1" dirty="0" err="1">
                <a:cs typeface="Arial" pitchFamily="34" charset="0"/>
              </a:rPr>
              <a:t>lá</a:t>
            </a:r>
            <a:r>
              <a:rPr lang="en-GB" b="1" dirty="0">
                <a:cs typeface="Arial" pitchFamily="34" charset="0"/>
              </a:rPr>
              <a:t> </a:t>
            </a:r>
            <a:r>
              <a:rPr lang="en-GB" b="1" dirty="0" err="1">
                <a:cs typeface="Arial" pitchFamily="34" charset="0"/>
              </a:rPr>
              <a:t>mới</a:t>
            </a:r>
            <a:r>
              <a:rPr lang="en-GB" b="1" dirty="0">
                <a:cs typeface="Arial" pitchFamily="34" charset="0"/>
              </a:rPr>
              <a:t> </a:t>
            </a:r>
            <a:r>
              <a:rPr lang="en-GB" b="1" dirty="0" err="1">
                <a:cs typeface="Arial" pitchFamily="34" charset="0"/>
              </a:rPr>
              <a:t>nổi</a:t>
            </a:r>
            <a:r>
              <a:rPr lang="en-GB" b="1" dirty="0">
                <a:cs typeface="Arial" pitchFamily="34" charset="0"/>
              </a:rPr>
              <a:t> (</a:t>
            </a:r>
            <a:r>
              <a:rPr lang="en-GB" b="1" dirty="0" err="1">
                <a:cs typeface="Arial" pitchFamily="34" charset="0"/>
              </a:rPr>
              <a:t>Thuốc</a:t>
            </a:r>
            <a:r>
              <a:rPr lang="en-GB" b="1" dirty="0">
                <a:cs typeface="Arial" pitchFamily="34" charset="0"/>
              </a:rPr>
              <a:t> </a:t>
            </a:r>
            <a:r>
              <a:rPr lang="en-GB" b="1" dirty="0" err="1">
                <a:cs typeface="Arial" pitchFamily="34" charset="0"/>
              </a:rPr>
              <a:t>lá</a:t>
            </a:r>
            <a:r>
              <a:rPr lang="en-GB" b="1" dirty="0">
                <a:cs typeface="Arial" pitchFamily="34" charset="0"/>
              </a:rPr>
              <a:t> </a:t>
            </a:r>
            <a:r>
              <a:rPr lang="en-GB" b="1" dirty="0" err="1">
                <a:cs typeface="Arial" pitchFamily="34" charset="0"/>
              </a:rPr>
              <a:t>điện</a:t>
            </a:r>
            <a:r>
              <a:rPr lang="en-GB" b="1" dirty="0">
                <a:cs typeface="Arial" pitchFamily="34" charset="0"/>
              </a:rPr>
              <a:t> </a:t>
            </a:r>
            <a:r>
              <a:rPr lang="en-GB" b="1" dirty="0" err="1">
                <a:cs typeface="Arial" pitchFamily="34" charset="0"/>
              </a:rPr>
              <a:t>tử</a:t>
            </a:r>
            <a:r>
              <a:rPr lang="en-GB" b="1" dirty="0">
                <a:cs typeface="Arial" pitchFamily="34" charset="0"/>
              </a:rPr>
              <a:t> </a:t>
            </a:r>
            <a:r>
              <a:rPr lang="en-GB" b="1" dirty="0" err="1">
                <a:cs typeface="Arial" pitchFamily="34" charset="0"/>
              </a:rPr>
              <a:t>và</a:t>
            </a:r>
            <a:r>
              <a:rPr lang="en-GB" b="1" dirty="0">
                <a:cs typeface="Arial" pitchFamily="34" charset="0"/>
              </a:rPr>
              <a:t> </a:t>
            </a:r>
            <a:r>
              <a:rPr lang="en-GB" b="1" dirty="0" err="1">
                <a:cs typeface="Arial" pitchFamily="34" charset="0"/>
              </a:rPr>
              <a:t>thuốc</a:t>
            </a:r>
            <a:r>
              <a:rPr lang="en-GB" b="1" dirty="0">
                <a:cs typeface="Arial" pitchFamily="34" charset="0"/>
              </a:rPr>
              <a:t> </a:t>
            </a:r>
            <a:r>
              <a:rPr lang="en-GB" b="1" dirty="0" err="1">
                <a:cs typeface="Arial" pitchFamily="34" charset="0"/>
              </a:rPr>
              <a:t>lá</a:t>
            </a:r>
            <a:r>
              <a:rPr lang="en-GB" b="1" dirty="0">
                <a:cs typeface="Arial" pitchFamily="34" charset="0"/>
              </a:rPr>
              <a:t> </a:t>
            </a:r>
            <a:r>
              <a:rPr lang="en-GB" b="1" dirty="0" err="1">
                <a:cs typeface="Arial" pitchFamily="34" charset="0"/>
              </a:rPr>
              <a:t>nung</a:t>
            </a:r>
            <a:r>
              <a:rPr lang="en-GB" b="1" dirty="0">
                <a:cs typeface="Arial" pitchFamily="34" charset="0"/>
              </a:rPr>
              <a:t> </a:t>
            </a:r>
            <a:r>
              <a:rPr lang="en-GB" b="1" dirty="0" err="1">
                <a:cs typeface="Arial" pitchFamily="34" charset="0"/>
              </a:rPr>
              <a:t>nóng</a:t>
            </a:r>
            <a:r>
              <a:rPr lang="en-GB" b="1" dirty="0">
                <a:cs typeface="Arial" pitchFamily="34" charset="0"/>
              </a:rPr>
              <a:t>)</a:t>
            </a:r>
            <a:endParaRPr lang="en-US" b="1" dirty="0">
              <a:latin typeface="Arial" pitchFamily="34"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5" name="Rectangle 3"/>
          <p:cNvSpPr>
            <a:spLocks noGrp="1" noChangeArrowheads="1"/>
          </p:cNvSpPr>
          <p:nvPr>
            <p:ph type="body" idx="1"/>
          </p:nvPr>
        </p:nvSpPr>
        <p:spPr/>
        <p:txBody>
          <a:bodyPr/>
          <a:lstStyle/>
          <a:p>
            <a:pPr eaLnBrk="1" hangingPunct="1">
              <a:lnSpc>
                <a:spcPct val="150000"/>
              </a:lnSpc>
              <a:buFont typeface="Wingdings" pitchFamily="2" charset="2"/>
              <a:buChar char="§"/>
              <a:defRPr/>
            </a:pPr>
            <a:r>
              <a:rPr lang="en-US" dirty="0" err="1"/>
              <a:t>Tăng</a:t>
            </a:r>
            <a:r>
              <a:rPr lang="en-US" dirty="0"/>
              <a:t> </a:t>
            </a:r>
            <a:r>
              <a:rPr lang="en-US" dirty="0" err="1"/>
              <a:t>nhiễm</a:t>
            </a:r>
            <a:r>
              <a:rPr lang="en-US" dirty="0"/>
              <a:t> virus (</a:t>
            </a:r>
            <a:r>
              <a:rPr lang="en-US" dirty="0" err="1"/>
              <a:t>trong</a:t>
            </a:r>
            <a:r>
              <a:rPr lang="en-US" dirty="0"/>
              <a:t> </a:t>
            </a:r>
            <a:r>
              <a:rPr lang="en-US" dirty="0" err="1"/>
              <a:t>đó</a:t>
            </a:r>
            <a:r>
              <a:rPr lang="en-US" dirty="0"/>
              <a:t> </a:t>
            </a:r>
            <a:r>
              <a:rPr lang="en-US" dirty="0" err="1"/>
              <a:t>có</a:t>
            </a:r>
            <a:r>
              <a:rPr lang="en-US" dirty="0"/>
              <a:t> </a:t>
            </a:r>
            <a:r>
              <a:rPr lang="en-US" dirty="0" err="1"/>
              <a:t>Sars</a:t>
            </a:r>
            <a:r>
              <a:rPr lang="en-US" dirty="0"/>
              <a:t> </a:t>
            </a:r>
            <a:r>
              <a:rPr lang="en-US" dirty="0" err="1"/>
              <a:t>CoV</a:t>
            </a:r>
            <a:r>
              <a:rPr lang="en-US" dirty="0"/>
              <a:t>)</a:t>
            </a:r>
          </a:p>
          <a:p>
            <a:pPr eaLnBrk="1" hangingPunct="1">
              <a:lnSpc>
                <a:spcPct val="150000"/>
              </a:lnSpc>
              <a:buFont typeface="Wingdings" pitchFamily="2" charset="2"/>
              <a:buChar char="§"/>
              <a:defRPr/>
            </a:pPr>
            <a:r>
              <a:rPr lang="en-US" dirty="0" err="1"/>
              <a:t>Tăng</a:t>
            </a:r>
            <a:r>
              <a:rPr lang="en-US" dirty="0"/>
              <a:t> </a:t>
            </a:r>
            <a:r>
              <a:rPr lang="en-US" dirty="0" err="1"/>
              <a:t>nhiễm</a:t>
            </a:r>
            <a:r>
              <a:rPr lang="en-US" dirty="0"/>
              <a:t> vi </a:t>
            </a:r>
            <a:r>
              <a:rPr lang="en-US" dirty="0" err="1"/>
              <a:t>khuẩn</a:t>
            </a:r>
            <a:r>
              <a:rPr lang="en-US" dirty="0"/>
              <a:t> </a:t>
            </a:r>
            <a:r>
              <a:rPr lang="en-US" dirty="0" err="1"/>
              <a:t>thường</a:t>
            </a:r>
            <a:endParaRPr lang="en-US" dirty="0"/>
          </a:p>
          <a:p>
            <a:pPr eaLnBrk="1" hangingPunct="1">
              <a:lnSpc>
                <a:spcPct val="150000"/>
              </a:lnSpc>
              <a:buFont typeface="Wingdings" pitchFamily="2" charset="2"/>
              <a:buChar char="§"/>
              <a:defRPr/>
            </a:pPr>
            <a:r>
              <a:rPr lang="en-US" dirty="0" err="1"/>
              <a:t>Tăng</a:t>
            </a:r>
            <a:r>
              <a:rPr lang="en-US" dirty="0"/>
              <a:t> </a:t>
            </a:r>
            <a:r>
              <a:rPr lang="en-US" dirty="0" err="1"/>
              <a:t>lao</a:t>
            </a:r>
            <a:r>
              <a:rPr lang="en-US" dirty="0"/>
              <a:t> </a:t>
            </a:r>
            <a:r>
              <a:rPr lang="en-US" dirty="0" err="1"/>
              <a:t>phổi</a:t>
            </a:r>
            <a:endParaRPr lang="en-US" dirty="0"/>
          </a:p>
          <a:p>
            <a:pPr eaLnBrk="1" hangingPunct="1">
              <a:lnSpc>
                <a:spcPct val="150000"/>
              </a:lnSpc>
              <a:buFont typeface="Wingdings" pitchFamily="2" charset="2"/>
              <a:buChar char="§"/>
              <a:defRPr/>
            </a:pPr>
            <a:r>
              <a:rPr lang="en-US" dirty="0" err="1"/>
              <a:t>Tăng</a:t>
            </a:r>
            <a:r>
              <a:rPr lang="en-US" dirty="0"/>
              <a:t> </a:t>
            </a:r>
            <a:r>
              <a:rPr lang="en-US" dirty="0" err="1"/>
              <a:t>các</a:t>
            </a:r>
            <a:r>
              <a:rPr lang="en-US" dirty="0"/>
              <a:t> </a:t>
            </a:r>
            <a:r>
              <a:rPr lang="en-US" dirty="0" err="1"/>
              <a:t>bệnh</a:t>
            </a:r>
            <a:r>
              <a:rPr lang="en-US" dirty="0"/>
              <a:t> </a:t>
            </a:r>
            <a:r>
              <a:rPr lang="en-US" dirty="0" err="1"/>
              <a:t>phổi</a:t>
            </a:r>
            <a:r>
              <a:rPr lang="en-US" dirty="0"/>
              <a:t> </a:t>
            </a:r>
            <a:r>
              <a:rPr lang="en-US" dirty="0" err="1"/>
              <a:t>mạn</a:t>
            </a:r>
            <a:r>
              <a:rPr lang="en-US" dirty="0"/>
              <a:t> </a:t>
            </a:r>
            <a:r>
              <a:rPr lang="en-US" dirty="0" err="1"/>
              <a:t>tính</a:t>
            </a:r>
            <a:r>
              <a:rPr lang="en-US" dirty="0"/>
              <a:t> </a:t>
            </a:r>
          </a:p>
        </p:txBody>
      </p:sp>
      <p:sp>
        <p:nvSpPr>
          <p:cNvPr id="5" name="Rectangle 2"/>
          <p:cNvSpPr>
            <a:spLocks noGrp="1" noChangeArrowheads="1"/>
          </p:cNvSpPr>
          <p:nvPr>
            <p:ph type="title"/>
          </p:nvPr>
        </p:nvSpPr>
        <p:spPr>
          <a:xfrm>
            <a:off x="304800" y="304800"/>
            <a:ext cx="8229600" cy="1066800"/>
          </a:xfrm>
        </p:spPr>
        <p:txBody>
          <a:bodyPr>
            <a:normAutofit/>
          </a:bodyPr>
          <a:lstStyle/>
          <a:p>
            <a:pPr eaLnBrk="1" hangingPunct="1">
              <a:defRPr/>
            </a:pPr>
            <a:r>
              <a:rPr lang="en-US" sz="4000">
                <a:ea typeface="Verdana" pitchFamily="34" charset="0"/>
                <a:cs typeface="Arial" pitchFamily="34" charset="0"/>
              </a:rPr>
              <a:t>HÚT THUỐC VÀ BỆNH HÔ HẤP</a:t>
            </a:r>
          </a:p>
        </p:txBody>
      </p:sp>
    </p:spTree>
    <p:extLst>
      <p:ext uri="{BB962C8B-B14F-4D97-AF65-F5344CB8AC3E}">
        <p14:creationId xmlns:p14="http://schemas.microsoft.com/office/powerpoint/2010/main" val="11882496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a:xfrm>
            <a:off x="457200" y="228600"/>
            <a:ext cx="8229600" cy="1066800"/>
          </a:xfrm>
        </p:spPr>
        <p:txBody>
          <a:bodyPr/>
          <a:lstStyle/>
          <a:p>
            <a:pPr eaLnBrk="1" hangingPunct="1">
              <a:defRPr/>
            </a:pPr>
            <a:r>
              <a:rPr lang="en-US" sz="4000"/>
              <a:t>HÚT THUỐC VÀ BỆNH UNG THƯ</a:t>
            </a:r>
          </a:p>
        </p:txBody>
      </p:sp>
      <p:sp>
        <p:nvSpPr>
          <p:cNvPr id="278531" name="Rectangle 3"/>
          <p:cNvSpPr>
            <a:spLocks noGrp="1" noChangeArrowheads="1"/>
          </p:cNvSpPr>
          <p:nvPr>
            <p:ph type="body" idx="1"/>
          </p:nvPr>
        </p:nvSpPr>
        <p:spPr>
          <a:xfrm>
            <a:off x="228600" y="1524000"/>
            <a:ext cx="8610600" cy="4953000"/>
          </a:xfrm>
        </p:spPr>
        <p:txBody>
          <a:bodyPr>
            <a:normAutofit/>
          </a:bodyPr>
          <a:lstStyle/>
          <a:p>
            <a:pPr algn="just" eaLnBrk="1" hangingPunct="1">
              <a:lnSpc>
                <a:spcPct val="150000"/>
              </a:lnSpc>
              <a:buFont typeface="Wingdings" pitchFamily="2" charset="2"/>
              <a:buChar char="§"/>
              <a:defRPr/>
            </a:pPr>
            <a:r>
              <a:rPr lang="nl-NL" sz="2400" dirty="0">
                <a:solidFill>
                  <a:srgbClr val="000000"/>
                </a:solidFill>
                <a:effectLst>
                  <a:outerShdw blurRad="38100" dist="38100" dir="2700000" algn="tl">
                    <a:srgbClr val="FFFFFF"/>
                  </a:outerShdw>
                </a:effectLst>
              </a:rPr>
              <a:t>Thuốc lá gây ra </a:t>
            </a:r>
            <a:r>
              <a:rPr lang="nl-NL" sz="2400" b="1" dirty="0">
                <a:solidFill>
                  <a:srgbClr val="FF0000"/>
                </a:solidFill>
                <a:effectLst>
                  <a:outerShdw blurRad="38100" dist="38100" dir="2700000" algn="tl">
                    <a:srgbClr val="FFFFFF"/>
                  </a:outerShdw>
                </a:effectLst>
              </a:rPr>
              <a:t>90% </a:t>
            </a:r>
            <a:r>
              <a:rPr lang="nl-NL" sz="2400" dirty="0">
                <a:solidFill>
                  <a:srgbClr val="000000"/>
                </a:solidFill>
                <a:effectLst>
                  <a:outerShdw blurRad="38100" dist="38100" dir="2700000" algn="tl">
                    <a:srgbClr val="FFFFFF"/>
                  </a:outerShdw>
                </a:effectLst>
              </a:rPr>
              <a:t>tổng số người chết vì ung thư phổi </a:t>
            </a:r>
          </a:p>
          <a:p>
            <a:pPr algn="just" eaLnBrk="1" hangingPunct="1">
              <a:lnSpc>
                <a:spcPct val="150000"/>
              </a:lnSpc>
              <a:buFont typeface="Wingdings" pitchFamily="2" charset="2"/>
              <a:buChar char="§"/>
              <a:defRPr/>
            </a:pPr>
            <a:r>
              <a:rPr lang="nl-NL" sz="2400" dirty="0">
                <a:solidFill>
                  <a:srgbClr val="000000"/>
                </a:solidFill>
                <a:effectLst>
                  <a:outerShdw blurRad="38100" dist="38100" dir="2700000" algn="tl">
                    <a:srgbClr val="FFFFFF"/>
                  </a:outerShdw>
                </a:effectLst>
              </a:rPr>
              <a:t>hút thuốc lá còn gây ra ung thư ở nhiều các phần khác như họng,  thanh quản, thực quản, tuyến tuỵ, tử cung, cổ tử cung, thận, bàng quang, ruột và trực tràng.  </a:t>
            </a:r>
          </a:p>
          <a:p>
            <a:pPr algn="just" eaLnBrk="1" hangingPunct="1">
              <a:lnSpc>
                <a:spcPct val="150000"/>
              </a:lnSpc>
              <a:buFont typeface="Wingdings" pitchFamily="2" charset="2"/>
              <a:buChar char="§"/>
              <a:defRPr/>
            </a:pPr>
            <a:r>
              <a:rPr lang="nl-NL" sz="2400" dirty="0">
                <a:solidFill>
                  <a:srgbClr val="000000"/>
                </a:solidFill>
                <a:effectLst>
                  <a:outerShdw blurRad="38100" dist="38100" dir="2700000" algn="tl">
                    <a:srgbClr val="FFFFFF"/>
                  </a:outerShdw>
                </a:effectLst>
              </a:rPr>
              <a:t>Tỷ lệ tử vong do các bệnh ung thư khác nhau của người hút thuốc cao gấp </a:t>
            </a:r>
            <a:r>
              <a:rPr lang="nl-NL" sz="2400" b="1" dirty="0">
                <a:solidFill>
                  <a:srgbClr val="FF0000"/>
                </a:solidFill>
                <a:effectLst>
                  <a:outerShdw blurRad="38100" dist="38100" dir="2700000" algn="tl">
                    <a:srgbClr val="FFFFFF"/>
                  </a:outerShdw>
                </a:effectLst>
              </a:rPr>
              <a:t>hai</a:t>
            </a:r>
            <a:r>
              <a:rPr lang="nl-NL" sz="2400" dirty="0">
                <a:solidFill>
                  <a:srgbClr val="000000"/>
                </a:solidFill>
                <a:effectLst>
                  <a:outerShdw blurRad="38100" dist="38100" dir="2700000" algn="tl">
                    <a:srgbClr val="FFFFFF"/>
                  </a:outerShdw>
                </a:effectLst>
              </a:rPr>
              <a:t> lần người không hút thuốc </a:t>
            </a:r>
          </a:p>
          <a:p>
            <a:pPr algn="just" eaLnBrk="1" hangingPunct="1">
              <a:lnSpc>
                <a:spcPct val="150000"/>
              </a:lnSpc>
              <a:buFont typeface="Wingdings" pitchFamily="2" charset="2"/>
              <a:buChar char="§"/>
              <a:defRPr/>
            </a:pPr>
            <a:r>
              <a:rPr lang="nl-NL" sz="2400" dirty="0">
                <a:solidFill>
                  <a:srgbClr val="000000"/>
                </a:solidFill>
                <a:effectLst>
                  <a:outerShdw blurRad="38100" dist="38100" dir="2700000" algn="tl">
                    <a:srgbClr val="FFFFFF"/>
                  </a:outerShdw>
                </a:effectLst>
              </a:rPr>
              <a:t>những người nghiện thuốc nặng có tỷ lệ chết vì ung thư gấp </a:t>
            </a:r>
            <a:r>
              <a:rPr lang="nl-NL" sz="2400" b="1" dirty="0">
                <a:solidFill>
                  <a:srgbClr val="FF0000"/>
                </a:solidFill>
                <a:effectLst>
                  <a:outerShdw blurRad="38100" dist="38100" dir="2700000" algn="tl">
                    <a:srgbClr val="FFFFFF"/>
                  </a:outerShdw>
                </a:effectLst>
              </a:rPr>
              <a:t>bốn</a:t>
            </a:r>
            <a:r>
              <a:rPr lang="nl-NL" sz="2400" dirty="0">
                <a:solidFill>
                  <a:srgbClr val="000000"/>
                </a:solidFill>
                <a:effectLst>
                  <a:outerShdw blurRad="38100" dist="38100" dir="2700000" algn="tl">
                    <a:srgbClr val="FFFFFF"/>
                  </a:outerShdw>
                </a:effectLst>
              </a:rPr>
              <a:t> lần so với người không hút </a:t>
            </a:r>
          </a:p>
        </p:txBody>
      </p:sp>
    </p:spTree>
    <p:extLst>
      <p:ext uri="{BB962C8B-B14F-4D97-AF65-F5344CB8AC3E}">
        <p14:creationId xmlns:p14="http://schemas.microsoft.com/office/powerpoint/2010/main" val="35466112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ChangeArrowheads="1"/>
          </p:cNvSpPr>
          <p:nvPr>
            <p:ph type="title"/>
          </p:nvPr>
        </p:nvSpPr>
        <p:spPr>
          <a:xfrm>
            <a:off x="0" y="228600"/>
            <a:ext cx="9144000" cy="1143000"/>
          </a:xfrm>
        </p:spPr>
        <p:txBody>
          <a:bodyPr>
            <a:normAutofit/>
          </a:bodyPr>
          <a:lstStyle/>
          <a:p>
            <a:pPr eaLnBrk="1" hangingPunct="1">
              <a:defRPr/>
            </a:pPr>
            <a:r>
              <a:rPr lang="en-US" sz="4000">
                <a:ea typeface="Verdana" pitchFamily="34" charset="0"/>
                <a:cs typeface="Arial" pitchFamily="34" charset="0"/>
              </a:rPr>
              <a:t>HÚT THUỐC GÂY UNG THƯ PHỔI</a:t>
            </a:r>
          </a:p>
        </p:txBody>
      </p:sp>
      <p:grpSp>
        <p:nvGrpSpPr>
          <p:cNvPr id="5" name="Group 4"/>
          <p:cNvGrpSpPr/>
          <p:nvPr/>
        </p:nvGrpSpPr>
        <p:grpSpPr>
          <a:xfrm>
            <a:off x="609600" y="1676400"/>
            <a:ext cx="7620000" cy="4038600"/>
            <a:chOff x="381000" y="1828800"/>
            <a:chExt cx="8449461" cy="4601296"/>
          </a:xfrm>
        </p:grpSpPr>
        <p:pic>
          <p:nvPicPr>
            <p:cNvPr id="6" name="Picture 4"/>
            <p:cNvPicPr>
              <a:picLocks noChangeAspect="1" noChangeArrowheads="1"/>
            </p:cNvPicPr>
            <p:nvPr/>
          </p:nvPicPr>
          <p:blipFill>
            <a:blip r:embed="rId2" cstate="print"/>
            <a:srcRect/>
            <a:stretch>
              <a:fillRect/>
            </a:stretch>
          </p:blipFill>
          <p:spPr bwMode="auto">
            <a:xfrm>
              <a:off x="914400" y="2362200"/>
              <a:ext cx="3237367" cy="4067896"/>
            </a:xfrm>
            <a:prstGeom prst="rect">
              <a:avLst/>
            </a:prstGeom>
            <a:noFill/>
            <a:ln w="9525">
              <a:noFill/>
              <a:miter lim="800000"/>
              <a:headEnd/>
              <a:tailEnd/>
            </a:ln>
          </p:spPr>
        </p:pic>
        <p:pic>
          <p:nvPicPr>
            <p:cNvPr id="7" name="Picture 5"/>
            <p:cNvPicPr>
              <a:picLocks noChangeAspect="1" noChangeArrowheads="1"/>
            </p:cNvPicPr>
            <p:nvPr/>
          </p:nvPicPr>
          <p:blipFill>
            <a:blip r:embed="rId3" cstate="print"/>
            <a:srcRect/>
            <a:stretch>
              <a:fillRect/>
            </a:stretch>
          </p:blipFill>
          <p:spPr bwMode="auto">
            <a:xfrm>
              <a:off x="5486400" y="1828800"/>
              <a:ext cx="3344061" cy="4267200"/>
            </a:xfrm>
            <a:prstGeom prst="rect">
              <a:avLst/>
            </a:prstGeom>
            <a:noFill/>
            <a:ln w="9525">
              <a:noFill/>
              <a:miter lim="800000"/>
              <a:headEnd/>
              <a:tailEnd/>
            </a:ln>
          </p:spPr>
        </p:pic>
        <p:sp>
          <p:nvSpPr>
            <p:cNvPr id="8" name="Line 7"/>
            <p:cNvSpPr>
              <a:spLocks noChangeShapeType="1"/>
            </p:cNvSpPr>
            <p:nvPr/>
          </p:nvSpPr>
          <p:spPr bwMode="auto">
            <a:xfrm flipV="1">
              <a:off x="381000" y="4495800"/>
              <a:ext cx="838200" cy="152400"/>
            </a:xfrm>
            <a:prstGeom prst="line">
              <a:avLst/>
            </a:prstGeom>
            <a:noFill/>
            <a:ln w="57150">
              <a:solidFill>
                <a:srgbClr val="FF0066"/>
              </a:solidFill>
              <a:round/>
              <a:headEnd type="none" w="sm" len="sm"/>
              <a:tailEnd type="triangle" w="med" len="med"/>
            </a:ln>
          </p:spPr>
          <p:txBody>
            <a:bodyPr wrap="none"/>
            <a:lstStyle/>
            <a:p>
              <a:endParaRPr lang="vi-VN"/>
            </a:p>
          </p:txBody>
        </p:sp>
        <p:sp>
          <p:nvSpPr>
            <p:cNvPr id="9" name="Line 7"/>
            <p:cNvSpPr>
              <a:spLocks noChangeShapeType="1"/>
            </p:cNvSpPr>
            <p:nvPr/>
          </p:nvSpPr>
          <p:spPr bwMode="auto">
            <a:xfrm flipV="1">
              <a:off x="5219700" y="3808413"/>
              <a:ext cx="838200" cy="152400"/>
            </a:xfrm>
            <a:prstGeom prst="line">
              <a:avLst/>
            </a:prstGeom>
            <a:noFill/>
            <a:ln w="57150">
              <a:solidFill>
                <a:srgbClr val="FF0066"/>
              </a:solidFill>
              <a:round/>
              <a:headEnd type="none" w="sm" len="sm"/>
              <a:tailEnd type="triangle" w="med" len="med"/>
            </a:ln>
          </p:spPr>
          <p:txBody>
            <a:bodyPr wrap="none"/>
            <a:lstStyle/>
            <a:p>
              <a:endParaRPr lang="vi-VN"/>
            </a:p>
          </p:txBody>
        </p:sp>
      </p:grpSp>
      <p:sp>
        <p:nvSpPr>
          <p:cNvPr id="10" name="Rectangle 9"/>
          <p:cNvSpPr/>
          <p:nvPr/>
        </p:nvSpPr>
        <p:spPr>
          <a:xfrm>
            <a:off x="304800" y="5848290"/>
            <a:ext cx="8763000" cy="461665"/>
          </a:xfrm>
          <a:prstGeom prst="rect">
            <a:avLst/>
          </a:prstGeom>
        </p:spPr>
        <p:txBody>
          <a:bodyPr wrap="square">
            <a:spAutoFit/>
          </a:bodyPr>
          <a:lstStyle/>
          <a:p>
            <a:r>
              <a:rPr lang="en-US" sz="2400" b="1">
                <a:latin typeface="Arial" pitchFamily="34" charset="0"/>
                <a:ea typeface="Verdana" pitchFamily="34" charset="0"/>
                <a:cs typeface="Arial" pitchFamily="34" charset="0"/>
              </a:rPr>
              <a:t>Hút thuốc lá là nguyên nhân của 90% các ca ung thư phổi</a:t>
            </a:r>
            <a:endParaRPr lang="en-US" sz="2400" b="1">
              <a:latin typeface="Arial" pitchFamily="34" charset="0"/>
            </a:endParaRPr>
          </a:p>
        </p:txBody>
      </p:sp>
    </p:spTree>
    <p:extLst>
      <p:ext uri="{BB962C8B-B14F-4D97-AF65-F5344CB8AC3E}">
        <p14:creationId xmlns:p14="http://schemas.microsoft.com/office/powerpoint/2010/main" val="2827584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ChangeArrowheads="1"/>
          </p:cNvSpPr>
          <p:nvPr>
            <p:ph type="title"/>
          </p:nvPr>
        </p:nvSpPr>
        <p:spPr>
          <a:xfrm>
            <a:off x="0" y="228600"/>
            <a:ext cx="9144000" cy="1143000"/>
          </a:xfrm>
        </p:spPr>
        <p:txBody>
          <a:bodyPr>
            <a:normAutofit/>
          </a:bodyPr>
          <a:lstStyle/>
          <a:p>
            <a:pPr eaLnBrk="1" hangingPunct="1">
              <a:defRPr/>
            </a:pPr>
            <a:r>
              <a:rPr lang="en-US" sz="4000">
                <a:ea typeface="Verdana" pitchFamily="34" charset="0"/>
                <a:cs typeface="Arial" pitchFamily="34" charset="0"/>
              </a:rPr>
              <a:t>HÚT THUỐC GÂY UNG THƯ PHỔI</a:t>
            </a:r>
          </a:p>
        </p:txBody>
      </p:sp>
      <p:pic>
        <p:nvPicPr>
          <p:cNvPr id="33795" name="Picture 4" descr="Image"/>
          <p:cNvPicPr>
            <a:picLocks noChangeAspect="1" noChangeArrowheads="1"/>
          </p:cNvPicPr>
          <p:nvPr/>
        </p:nvPicPr>
        <p:blipFill>
          <a:blip r:embed="rId2" cstate="print">
            <a:lum bright="-6000" contrast="4000"/>
          </a:blip>
          <a:srcRect/>
          <a:stretch>
            <a:fillRect/>
          </a:stretch>
        </p:blipFill>
        <p:spPr bwMode="auto">
          <a:xfrm>
            <a:off x="4276725" y="1905000"/>
            <a:ext cx="4714875" cy="3951288"/>
          </a:xfrm>
          <a:prstGeom prst="rect">
            <a:avLst/>
          </a:prstGeom>
          <a:noFill/>
          <a:ln w="9525">
            <a:noFill/>
            <a:miter lim="800000"/>
            <a:headEnd/>
            <a:tailEnd/>
          </a:ln>
        </p:spPr>
      </p:pic>
      <p:pic>
        <p:nvPicPr>
          <p:cNvPr id="33796" name="Picture 5" descr="415"/>
          <p:cNvPicPr>
            <a:picLocks noChangeAspect="1" noChangeArrowheads="1"/>
          </p:cNvPicPr>
          <p:nvPr/>
        </p:nvPicPr>
        <p:blipFill>
          <a:blip r:embed="rId3" cstate="print">
            <a:lum bright="-4000" contrast="6000"/>
          </a:blip>
          <a:srcRect/>
          <a:stretch>
            <a:fillRect/>
          </a:stretch>
        </p:blipFill>
        <p:spPr bwMode="auto">
          <a:xfrm>
            <a:off x="152400" y="1905000"/>
            <a:ext cx="3951288" cy="3951288"/>
          </a:xfrm>
          <a:prstGeom prst="rect">
            <a:avLst/>
          </a:prstGeom>
          <a:noFill/>
          <a:ln w="9525">
            <a:noFill/>
            <a:miter lim="800000"/>
            <a:headEnd/>
            <a:tailEnd/>
          </a:ln>
        </p:spPr>
      </p:pic>
    </p:spTree>
    <p:extLst>
      <p:ext uri="{BB962C8B-B14F-4D97-AF65-F5344CB8AC3E}">
        <p14:creationId xmlns:p14="http://schemas.microsoft.com/office/powerpoint/2010/main" val="2827584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76200" y="361479"/>
            <a:ext cx="8839200" cy="705321"/>
          </a:xfrm>
          <a:prstGeom prst="rect">
            <a:avLst/>
          </a:prstGeom>
          <a:noFill/>
          <a:ln w="12700">
            <a:noFill/>
            <a:miter lim="800000"/>
            <a:headEnd/>
            <a:tailEnd/>
          </a:ln>
        </p:spPr>
        <p:txBody>
          <a:bodyPr lIns="92075" tIns="44450" rIns="92075" bIns="44450">
            <a:spAutoFit/>
          </a:bodyPr>
          <a:lstStyle/>
          <a:p>
            <a:pPr algn="ctr">
              <a:lnSpc>
                <a:spcPct val="100000"/>
              </a:lnSpc>
              <a:spcBef>
                <a:spcPct val="50000"/>
              </a:spcBef>
              <a:buClrTx/>
              <a:buFontTx/>
              <a:buNone/>
            </a:pPr>
            <a:r>
              <a:rPr lang="en-US" altLang="en-US" sz="4000" b="1">
                <a:solidFill>
                  <a:srgbClr val="C00000"/>
                </a:solidFill>
                <a:latin typeface="Arial" pitchFamily="34" charset="0"/>
              </a:rPr>
              <a:t>Nguy cơ tử vong</a:t>
            </a:r>
            <a:r>
              <a:rPr lang="en-US" altLang="en-US" sz="4000">
                <a:solidFill>
                  <a:srgbClr val="C00000"/>
                </a:solidFill>
                <a:latin typeface="Arial" pitchFamily="34" charset="0"/>
              </a:rPr>
              <a:t> </a:t>
            </a:r>
            <a:r>
              <a:rPr lang="fr-FR" altLang="en-US" sz="4000" b="1">
                <a:solidFill>
                  <a:srgbClr val="C00000"/>
                </a:solidFill>
                <a:latin typeface="Arial" pitchFamily="34" charset="0"/>
              </a:rPr>
              <a:t>do BPTNMT</a:t>
            </a:r>
          </a:p>
        </p:txBody>
      </p:sp>
      <p:sp>
        <p:nvSpPr>
          <p:cNvPr id="3" name="Rectangle 44"/>
          <p:cNvSpPr>
            <a:spLocks noChangeArrowheads="1"/>
          </p:cNvSpPr>
          <p:nvPr/>
        </p:nvSpPr>
        <p:spPr bwMode="auto">
          <a:xfrm>
            <a:off x="76201" y="1676400"/>
            <a:ext cx="3581400" cy="3829253"/>
          </a:xfrm>
          <a:prstGeom prst="rect">
            <a:avLst/>
          </a:prstGeom>
          <a:noFill/>
          <a:ln w="25400">
            <a:noFill/>
            <a:miter lim="800000"/>
            <a:headEnd/>
            <a:tailEnd/>
          </a:ln>
          <a:effectLst/>
        </p:spPr>
        <p:txBody>
          <a:bodyPr wrap="square" lIns="90488" tIns="44450" rIns="90488" bIns="44450">
            <a:spAutoFit/>
          </a:bodyPr>
          <a:lstStyle/>
          <a:p>
            <a:pPr eaLnBrk="0" hangingPunct="0">
              <a:lnSpc>
                <a:spcPct val="150000"/>
              </a:lnSpc>
              <a:spcBef>
                <a:spcPct val="0"/>
              </a:spcBef>
              <a:buClrTx/>
              <a:buFontTx/>
              <a:buNone/>
              <a:defRPr/>
            </a:pPr>
            <a:r>
              <a:rPr lang="en-US" altLang="en-US" sz="2600" dirty="0" err="1">
                <a:latin typeface="Arial" pitchFamily="34" charset="0"/>
                <a:cs typeface="Arial" pitchFamily="34" charset="0"/>
              </a:rPr>
              <a:t>Nếu</a:t>
            </a:r>
            <a:r>
              <a:rPr lang="en-US" altLang="en-US" sz="2600" dirty="0">
                <a:latin typeface="Arial" pitchFamily="34" charset="0"/>
                <a:cs typeface="Arial" pitchFamily="34" charset="0"/>
              </a:rPr>
              <a:t> </a:t>
            </a:r>
            <a:r>
              <a:rPr lang="en-US" altLang="en-US" sz="2600" dirty="0" err="1">
                <a:latin typeface="Arial" pitchFamily="34" charset="0"/>
                <a:cs typeface="Arial" pitchFamily="34" charset="0"/>
              </a:rPr>
              <a:t>nguy</a:t>
            </a:r>
            <a:r>
              <a:rPr lang="en-US" altLang="en-US" sz="2600" dirty="0">
                <a:latin typeface="Arial" pitchFamily="34" charset="0"/>
                <a:cs typeface="Arial" pitchFamily="34" charset="0"/>
              </a:rPr>
              <a:t> </a:t>
            </a:r>
            <a:r>
              <a:rPr lang="en-US" altLang="en-US" sz="2600" dirty="0" err="1">
                <a:latin typeface="Arial" pitchFamily="34" charset="0"/>
                <a:cs typeface="Arial" pitchFamily="34" charset="0"/>
              </a:rPr>
              <a:t>cơ</a:t>
            </a:r>
            <a:r>
              <a:rPr lang="en-US" altLang="en-US" sz="2600" dirty="0">
                <a:latin typeface="Arial" pitchFamily="34" charset="0"/>
                <a:cs typeface="Arial" pitchFamily="34" charset="0"/>
              </a:rPr>
              <a:t> </a:t>
            </a:r>
            <a:r>
              <a:rPr lang="en-US" altLang="en-US" sz="2600" dirty="0" err="1">
                <a:latin typeface="Arial" pitchFamily="34" charset="0"/>
                <a:cs typeface="Arial" pitchFamily="34" charset="0"/>
              </a:rPr>
              <a:t>bị</a:t>
            </a:r>
            <a:r>
              <a:rPr lang="en-US" altLang="en-US" sz="2600" dirty="0">
                <a:latin typeface="Arial" pitchFamily="34" charset="0"/>
                <a:cs typeface="Arial" pitchFamily="34" charset="0"/>
              </a:rPr>
              <a:t> </a:t>
            </a:r>
            <a:r>
              <a:rPr lang="en-US" altLang="en-US" sz="2600" dirty="0" err="1">
                <a:latin typeface="Arial" pitchFamily="34" charset="0"/>
                <a:cs typeface="Arial" pitchFamily="34" charset="0"/>
              </a:rPr>
              <a:t>chết</a:t>
            </a:r>
            <a:r>
              <a:rPr lang="en-US" altLang="en-US" sz="2600" dirty="0">
                <a:latin typeface="Arial" pitchFamily="34" charset="0"/>
                <a:cs typeface="Arial" pitchFamily="34" charset="0"/>
              </a:rPr>
              <a:t> </a:t>
            </a:r>
            <a:r>
              <a:rPr lang="en-US" altLang="en-US" sz="2600" dirty="0" err="1">
                <a:latin typeface="Arial" pitchFamily="34" charset="0"/>
                <a:cs typeface="Arial" pitchFamily="34" charset="0"/>
              </a:rPr>
              <a:t>vì</a:t>
            </a:r>
            <a:r>
              <a:rPr lang="en-US" altLang="en-US" sz="2600" dirty="0">
                <a:latin typeface="Arial" pitchFamily="34" charset="0"/>
                <a:cs typeface="Arial" pitchFamily="34" charset="0"/>
              </a:rPr>
              <a:t> BPTNMT ở </a:t>
            </a:r>
            <a:r>
              <a:rPr lang="en-US" altLang="en-US" sz="2600" dirty="0" err="1">
                <a:latin typeface="Arial" pitchFamily="34" charset="0"/>
                <a:cs typeface="Arial" pitchFamily="34" charset="0"/>
              </a:rPr>
              <a:t>người</a:t>
            </a:r>
            <a:r>
              <a:rPr lang="en-US" altLang="en-US" sz="2600" dirty="0">
                <a:latin typeface="Arial" pitchFamily="34" charset="0"/>
                <a:cs typeface="Arial" pitchFamily="34" charset="0"/>
              </a:rPr>
              <a:t> </a:t>
            </a:r>
            <a:r>
              <a:rPr lang="en-US" altLang="en-US" sz="2600" dirty="0" err="1">
                <a:latin typeface="Arial" pitchFamily="34" charset="0"/>
                <a:cs typeface="Arial" pitchFamily="34" charset="0"/>
              </a:rPr>
              <a:t>không</a:t>
            </a:r>
            <a:r>
              <a:rPr lang="en-US" altLang="en-US" sz="2600" dirty="0">
                <a:latin typeface="Arial" pitchFamily="34" charset="0"/>
                <a:cs typeface="Arial" pitchFamily="34" charset="0"/>
              </a:rPr>
              <a:t> </a:t>
            </a:r>
            <a:r>
              <a:rPr lang="en-US" altLang="en-US" sz="2600" dirty="0" err="1">
                <a:latin typeface="Arial" pitchFamily="34" charset="0"/>
                <a:cs typeface="Arial" pitchFamily="34" charset="0"/>
              </a:rPr>
              <a:t>hút</a:t>
            </a:r>
            <a:r>
              <a:rPr lang="en-US" altLang="en-US" sz="2600" dirty="0">
                <a:latin typeface="Arial" pitchFamily="34" charset="0"/>
                <a:cs typeface="Arial" pitchFamily="34" charset="0"/>
              </a:rPr>
              <a:t> </a:t>
            </a:r>
            <a:r>
              <a:rPr lang="en-US" altLang="en-US" sz="2600" dirty="0" err="1">
                <a:latin typeface="Arial" pitchFamily="34" charset="0"/>
                <a:cs typeface="Arial" pitchFamily="34" charset="0"/>
              </a:rPr>
              <a:t>thuốc</a:t>
            </a:r>
            <a:r>
              <a:rPr lang="en-US" altLang="en-US" sz="2600" dirty="0">
                <a:latin typeface="Arial" pitchFamily="34" charset="0"/>
                <a:cs typeface="Arial" pitchFamily="34" charset="0"/>
              </a:rPr>
              <a:t> </a:t>
            </a:r>
            <a:r>
              <a:rPr lang="en-US" altLang="en-US" sz="2600" dirty="0" err="1">
                <a:latin typeface="Arial" pitchFamily="34" charset="0"/>
                <a:cs typeface="Arial" pitchFamily="34" charset="0"/>
              </a:rPr>
              <a:t>là</a:t>
            </a:r>
            <a:r>
              <a:rPr lang="en-US" altLang="en-US" sz="2600" dirty="0">
                <a:latin typeface="Arial" pitchFamily="34" charset="0"/>
                <a:cs typeface="Arial" pitchFamily="34" charset="0"/>
              </a:rPr>
              <a:t> 1 </a:t>
            </a:r>
            <a:r>
              <a:rPr lang="en-US" altLang="en-US" sz="2600" dirty="0" err="1">
                <a:latin typeface="Arial" pitchFamily="34" charset="0"/>
                <a:cs typeface="Arial" pitchFamily="34" charset="0"/>
              </a:rPr>
              <a:t>thì</a:t>
            </a:r>
            <a:r>
              <a:rPr lang="en-US" altLang="en-US" sz="2600" dirty="0">
                <a:latin typeface="Arial" pitchFamily="34" charset="0"/>
                <a:cs typeface="Arial" pitchFamily="34" charset="0"/>
              </a:rPr>
              <a:t> </a:t>
            </a:r>
            <a:r>
              <a:rPr lang="en-US" altLang="en-US" sz="2600" dirty="0" err="1">
                <a:latin typeface="Arial" pitchFamily="34" charset="0"/>
                <a:cs typeface="Arial" pitchFamily="34" charset="0"/>
              </a:rPr>
              <a:t>nguy</a:t>
            </a:r>
            <a:r>
              <a:rPr lang="en-US" altLang="en-US" sz="2600" dirty="0">
                <a:latin typeface="Arial" pitchFamily="34" charset="0"/>
                <a:cs typeface="Arial" pitchFamily="34" charset="0"/>
              </a:rPr>
              <a:t> </a:t>
            </a:r>
            <a:r>
              <a:rPr lang="en-US" altLang="en-US" sz="2600" dirty="0" err="1">
                <a:latin typeface="Arial" pitchFamily="34" charset="0"/>
                <a:cs typeface="Arial" pitchFamily="34" charset="0"/>
              </a:rPr>
              <a:t>cơ</a:t>
            </a:r>
            <a:r>
              <a:rPr lang="en-US" altLang="en-US" sz="2600" dirty="0">
                <a:latin typeface="Arial" pitchFamily="34" charset="0"/>
                <a:cs typeface="Arial" pitchFamily="34" charset="0"/>
              </a:rPr>
              <a:t> </a:t>
            </a:r>
            <a:r>
              <a:rPr lang="en-US" altLang="en-US" sz="2600" dirty="0" err="1">
                <a:latin typeface="Arial" pitchFamily="34" charset="0"/>
                <a:cs typeface="Arial" pitchFamily="34" charset="0"/>
              </a:rPr>
              <a:t>này</a:t>
            </a:r>
            <a:r>
              <a:rPr lang="en-US" altLang="en-US" sz="2600" dirty="0">
                <a:latin typeface="Arial" pitchFamily="34" charset="0"/>
                <a:cs typeface="Arial" pitchFamily="34" charset="0"/>
              </a:rPr>
              <a:t> </a:t>
            </a:r>
            <a:r>
              <a:rPr lang="en-US" altLang="en-US" sz="2600" dirty="0" err="1">
                <a:latin typeface="Arial" pitchFamily="34" charset="0"/>
                <a:cs typeface="Arial" pitchFamily="34" charset="0"/>
              </a:rPr>
              <a:t>tăng</a:t>
            </a:r>
            <a:r>
              <a:rPr lang="en-US" altLang="en-US" sz="2600" dirty="0">
                <a:latin typeface="Arial" pitchFamily="34" charset="0"/>
                <a:cs typeface="Arial" pitchFamily="34" charset="0"/>
              </a:rPr>
              <a:t> </a:t>
            </a:r>
            <a:r>
              <a:rPr lang="en-US" altLang="en-US" sz="2600" dirty="0" err="1">
                <a:latin typeface="Arial" pitchFamily="34" charset="0"/>
                <a:cs typeface="Arial" pitchFamily="34" charset="0"/>
              </a:rPr>
              <a:t>lên</a:t>
            </a:r>
            <a:r>
              <a:rPr lang="en-US" altLang="en-US" sz="2600" dirty="0">
                <a:latin typeface="Arial" pitchFamily="34" charset="0"/>
                <a:cs typeface="Arial" pitchFamily="34" charset="0"/>
              </a:rPr>
              <a:t> </a:t>
            </a:r>
            <a:r>
              <a:rPr lang="en-US" altLang="en-US" sz="3200" b="1" dirty="0">
                <a:solidFill>
                  <a:srgbClr val="FF0000"/>
                </a:solidFill>
                <a:latin typeface="Arial" pitchFamily="34" charset="0"/>
                <a:cs typeface="Arial" pitchFamily="34" charset="0"/>
              </a:rPr>
              <a:t>66 </a:t>
            </a:r>
            <a:r>
              <a:rPr lang="en-US" altLang="en-US" sz="3200" b="1" dirty="0" err="1">
                <a:solidFill>
                  <a:srgbClr val="FF0000"/>
                </a:solidFill>
                <a:latin typeface="Arial" pitchFamily="34" charset="0"/>
                <a:cs typeface="Arial" pitchFamily="34" charset="0"/>
              </a:rPr>
              <a:t>lần</a:t>
            </a:r>
            <a:r>
              <a:rPr lang="en-US" altLang="en-US" sz="2600" dirty="0">
                <a:latin typeface="Arial" pitchFamily="34" charset="0"/>
                <a:cs typeface="Arial" pitchFamily="34" charset="0"/>
              </a:rPr>
              <a:t> ở  </a:t>
            </a:r>
            <a:r>
              <a:rPr lang="en-US" altLang="en-US" sz="2600" dirty="0" err="1">
                <a:latin typeface="Arial" pitchFamily="34" charset="0"/>
                <a:cs typeface="Arial" pitchFamily="34" charset="0"/>
              </a:rPr>
              <a:t>người</a:t>
            </a:r>
            <a:r>
              <a:rPr lang="en-US" altLang="en-US" sz="2600" dirty="0">
                <a:latin typeface="Arial" pitchFamily="34" charset="0"/>
                <a:cs typeface="Arial" pitchFamily="34" charset="0"/>
              </a:rPr>
              <a:t> </a:t>
            </a:r>
            <a:r>
              <a:rPr lang="en-US" altLang="en-US" sz="2600" dirty="0" err="1">
                <a:latin typeface="Arial" pitchFamily="34" charset="0"/>
                <a:cs typeface="Arial" pitchFamily="34" charset="0"/>
              </a:rPr>
              <a:t>nghiện</a:t>
            </a:r>
            <a:r>
              <a:rPr lang="en-US" altLang="en-US" sz="2600" dirty="0">
                <a:latin typeface="Arial" pitchFamily="34" charset="0"/>
                <a:cs typeface="Arial" pitchFamily="34" charset="0"/>
              </a:rPr>
              <a:t> </a:t>
            </a:r>
            <a:r>
              <a:rPr lang="en-US" altLang="en-US" sz="2600" dirty="0" err="1">
                <a:latin typeface="Arial" pitchFamily="34" charset="0"/>
                <a:cs typeface="Arial" pitchFamily="34" charset="0"/>
              </a:rPr>
              <a:t>nặng</a:t>
            </a:r>
            <a:endParaRPr lang="en-US" altLang="en-US" sz="2600" dirty="0">
              <a:latin typeface="Arial" pitchFamily="34" charset="0"/>
              <a:cs typeface="Arial" pitchFamily="34" charset="0"/>
            </a:endParaRPr>
          </a:p>
        </p:txBody>
      </p:sp>
      <p:grpSp>
        <p:nvGrpSpPr>
          <p:cNvPr id="4" name="Group 3"/>
          <p:cNvGrpSpPr/>
          <p:nvPr/>
        </p:nvGrpSpPr>
        <p:grpSpPr>
          <a:xfrm>
            <a:off x="3733800" y="1828800"/>
            <a:ext cx="5214945" cy="4313076"/>
            <a:chOff x="3581400" y="1355055"/>
            <a:chExt cx="5625016" cy="4791914"/>
          </a:xfrm>
        </p:grpSpPr>
        <p:sp>
          <p:nvSpPr>
            <p:cNvPr id="5" name="Rectangle 39"/>
            <p:cNvSpPr>
              <a:spLocks noChangeArrowheads="1"/>
            </p:cNvSpPr>
            <p:nvPr/>
          </p:nvSpPr>
          <p:spPr bwMode="auto">
            <a:xfrm>
              <a:off x="8091970" y="1355055"/>
              <a:ext cx="504885" cy="441680"/>
            </a:xfrm>
            <a:prstGeom prst="rect">
              <a:avLst/>
            </a:prstGeom>
            <a:noFill/>
            <a:ln w="25400">
              <a:noFill/>
              <a:miter lim="800000"/>
              <a:headEnd/>
              <a:tailEnd/>
            </a:ln>
          </p:spPr>
          <p:txBody>
            <a:bodyPr wrap="none" lIns="90488" tIns="44450" rIns="90488" bIns="44450">
              <a:spAutoFit/>
            </a:bodyPr>
            <a:lstStyle/>
            <a:p>
              <a:pPr algn="l" eaLnBrk="0" hangingPunct="0">
                <a:lnSpc>
                  <a:spcPct val="100000"/>
                </a:lnSpc>
                <a:spcBef>
                  <a:spcPct val="0"/>
                </a:spcBef>
                <a:buClrTx/>
                <a:buFontTx/>
                <a:buNone/>
              </a:pPr>
              <a:r>
                <a:rPr lang="en-US" altLang="en-US" sz="2000" b="1">
                  <a:latin typeface="Arial" pitchFamily="34" charset="0"/>
                </a:rPr>
                <a:t>66</a:t>
              </a:r>
            </a:p>
          </p:txBody>
        </p:sp>
        <p:grpSp>
          <p:nvGrpSpPr>
            <p:cNvPr id="6" name="Group 1"/>
            <p:cNvGrpSpPr/>
            <p:nvPr/>
          </p:nvGrpSpPr>
          <p:grpSpPr>
            <a:xfrm>
              <a:off x="3581400" y="1598300"/>
              <a:ext cx="5625016" cy="4548669"/>
              <a:chOff x="3438382" y="1205057"/>
              <a:chExt cx="5625016" cy="4548669"/>
            </a:xfrm>
          </p:grpSpPr>
          <p:sp>
            <p:nvSpPr>
              <p:cNvPr id="7" name="Rectangle 3"/>
              <p:cNvSpPr>
                <a:spLocks noChangeArrowheads="1"/>
              </p:cNvSpPr>
              <p:nvPr/>
            </p:nvSpPr>
            <p:spPr bwMode="auto">
              <a:xfrm>
                <a:off x="3554413" y="4795838"/>
                <a:ext cx="357187" cy="23812"/>
              </a:xfrm>
              <a:prstGeom prst="rect">
                <a:avLst/>
              </a:prstGeom>
              <a:gradFill rotWithShape="0">
                <a:gsLst>
                  <a:gs pos="0">
                    <a:srgbClr val="4C0000"/>
                  </a:gs>
                  <a:gs pos="50000">
                    <a:srgbClr val="FF0000"/>
                  </a:gs>
                  <a:gs pos="100000">
                    <a:srgbClr val="4C0000"/>
                  </a:gs>
                </a:gsLst>
                <a:lin ang="0" scaled="1"/>
              </a:gradFill>
              <a:ln w="12700">
                <a:noFill/>
                <a:miter lim="800000"/>
                <a:headEnd/>
                <a:tailEnd/>
              </a:ln>
            </p:spPr>
            <p:txBody>
              <a:bodyPr wrap="none" anchor="ctr"/>
              <a:lstStyle/>
              <a:p>
                <a:endParaRPr lang="vi-VN"/>
              </a:p>
            </p:txBody>
          </p:sp>
          <p:sp>
            <p:nvSpPr>
              <p:cNvPr id="8" name="Rectangle 4"/>
              <p:cNvSpPr>
                <a:spLocks noChangeArrowheads="1"/>
              </p:cNvSpPr>
              <p:nvPr/>
            </p:nvSpPr>
            <p:spPr bwMode="auto">
              <a:xfrm>
                <a:off x="4111625" y="4351338"/>
                <a:ext cx="355600" cy="468312"/>
              </a:xfrm>
              <a:prstGeom prst="rect">
                <a:avLst/>
              </a:prstGeom>
              <a:gradFill rotWithShape="0">
                <a:gsLst>
                  <a:gs pos="0">
                    <a:srgbClr val="4C0000"/>
                  </a:gs>
                  <a:gs pos="50000">
                    <a:srgbClr val="FF0000"/>
                  </a:gs>
                  <a:gs pos="100000">
                    <a:srgbClr val="4C0000"/>
                  </a:gs>
                </a:gsLst>
                <a:lin ang="0" scaled="1"/>
              </a:gradFill>
              <a:ln w="12700">
                <a:noFill/>
                <a:miter lim="800000"/>
                <a:headEnd/>
                <a:tailEnd/>
              </a:ln>
            </p:spPr>
            <p:txBody>
              <a:bodyPr wrap="none" anchor="ctr"/>
              <a:lstStyle/>
              <a:p>
                <a:endParaRPr lang="vi-VN"/>
              </a:p>
            </p:txBody>
          </p:sp>
          <p:sp>
            <p:nvSpPr>
              <p:cNvPr id="9" name="Rectangle 5"/>
              <p:cNvSpPr>
                <a:spLocks noChangeArrowheads="1"/>
              </p:cNvSpPr>
              <p:nvPr/>
            </p:nvSpPr>
            <p:spPr bwMode="auto">
              <a:xfrm>
                <a:off x="4664075" y="3797300"/>
                <a:ext cx="358775" cy="1022350"/>
              </a:xfrm>
              <a:prstGeom prst="rect">
                <a:avLst/>
              </a:prstGeom>
              <a:gradFill rotWithShape="0">
                <a:gsLst>
                  <a:gs pos="0">
                    <a:srgbClr val="4C0000"/>
                  </a:gs>
                  <a:gs pos="50000">
                    <a:srgbClr val="FF0000"/>
                  </a:gs>
                  <a:gs pos="100000">
                    <a:srgbClr val="4C0000"/>
                  </a:gs>
                </a:gsLst>
                <a:lin ang="0" scaled="1"/>
              </a:gradFill>
              <a:ln w="12700">
                <a:noFill/>
                <a:miter lim="800000"/>
                <a:headEnd/>
                <a:tailEnd/>
              </a:ln>
            </p:spPr>
            <p:txBody>
              <a:bodyPr wrap="none" anchor="ctr"/>
              <a:lstStyle/>
              <a:p>
                <a:endParaRPr lang="vi-VN"/>
              </a:p>
            </p:txBody>
          </p:sp>
          <p:sp>
            <p:nvSpPr>
              <p:cNvPr id="10" name="Rectangle 6"/>
              <p:cNvSpPr>
                <a:spLocks noChangeArrowheads="1"/>
              </p:cNvSpPr>
              <p:nvPr/>
            </p:nvSpPr>
            <p:spPr bwMode="auto">
              <a:xfrm>
                <a:off x="5221288" y="3481388"/>
                <a:ext cx="355600" cy="1338262"/>
              </a:xfrm>
              <a:prstGeom prst="rect">
                <a:avLst/>
              </a:prstGeom>
              <a:gradFill rotWithShape="0">
                <a:gsLst>
                  <a:gs pos="0">
                    <a:srgbClr val="4C0000"/>
                  </a:gs>
                  <a:gs pos="50000">
                    <a:srgbClr val="FF0000"/>
                  </a:gs>
                  <a:gs pos="100000">
                    <a:srgbClr val="4C0000"/>
                  </a:gs>
                </a:gsLst>
                <a:lin ang="0" scaled="1"/>
              </a:gradFill>
              <a:ln w="12700">
                <a:noFill/>
                <a:miter lim="800000"/>
                <a:headEnd/>
                <a:tailEnd/>
              </a:ln>
            </p:spPr>
            <p:txBody>
              <a:bodyPr wrap="none" anchor="ctr"/>
              <a:lstStyle/>
              <a:p>
                <a:endParaRPr lang="vi-VN"/>
              </a:p>
            </p:txBody>
          </p:sp>
          <p:sp>
            <p:nvSpPr>
              <p:cNvPr id="11" name="Rectangle 7"/>
              <p:cNvSpPr>
                <a:spLocks noChangeArrowheads="1"/>
              </p:cNvSpPr>
              <p:nvPr/>
            </p:nvSpPr>
            <p:spPr bwMode="auto">
              <a:xfrm>
                <a:off x="5776913" y="3243263"/>
                <a:ext cx="357187" cy="1576387"/>
              </a:xfrm>
              <a:prstGeom prst="rect">
                <a:avLst/>
              </a:prstGeom>
              <a:gradFill rotWithShape="0">
                <a:gsLst>
                  <a:gs pos="0">
                    <a:srgbClr val="4C0000"/>
                  </a:gs>
                  <a:gs pos="50000">
                    <a:srgbClr val="FF0000"/>
                  </a:gs>
                  <a:gs pos="100000">
                    <a:srgbClr val="4C0000"/>
                  </a:gs>
                </a:gsLst>
                <a:lin ang="0" scaled="1"/>
              </a:gradFill>
              <a:ln w="12700">
                <a:noFill/>
                <a:miter lim="800000"/>
                <a:headEnd/>
                <a:tailEnd/>
              </a:ln>
            </p:spPr>
            <p:txBody>
              <a:bodyPr wrap="none" anchor="ctr"/>
              <a:lstStyle/>
              <a:p>
                <a:endParaRPr lang="vi-VN"/>
              </a:p>
            </p:txBody>
          </p:sp>
          <p:sp>
            <p:nvSpPr>
              <p:cNvPr id="12" name="Rectangle 8"/>
              <p:cNvSpPr>
                <a:spLocks noChangeArrowheads="1"/>
              </p:cNvSpPr>
              <p:nvPr/>
            </p:nvSpPr>
            <p:spPr bwMode="auto">
              <a:xfrm>
                <a:off x="6334125" y="2627313"/>
                <a:ext cx="355600" cy="2192337"/>
              </a:xfrm>
              <a:prstGeom prst="rect">
                <a:avLst/>
              </a:prstGeom>
              <a:gradFill rotWithShape="0">
                <a:gsLst>
                  <a:gs pos="0">
                    <a:srgbClr val="4C0000"/>
                  </a:gs>
                  <a:gs pos="50000">
                    <a:srgbClr val="FF0000"/>
                  </a:gs>
                  <a:gs pos="100000">
                    <a:srgbClr val="4C0000"/>
                  </a:gs>
                </a:gsLst>
                <a:lin ang="0" scaled="1"/>
              </a:gradFill>
              <a:ln w="12700">
                <a:noFill/>
                <a:miter lim="800000"/>
                <a:headEnd/>
                <a:tailEnd/>
              </a:ln>
            </p:spPr>
            <p:txBody>
              <a:bodyPr wrap="none" anchor="ctr"/>
              <a:lstStyle/>
              <a:p>
                <a:endParaRPr lang="vi-VN"/>
              </a:p>
            </p:txBody>
          </p:sp>
          <p:sp>
            <p:nvSpPr>
              <p:cNvPr id="13" name="Rectangle 9"/>
              <p:cNvSpPr>
                <a:spLocks noChangeArrowheads="1"/>
              </p:cNvSpPr>
              <p:nvPr/>
            </p:nvSpPr>
            <p:spPr bwMode="auto">
              <a:xfrm>
                <a:off x="6888163" y="2262188"/>
                <a:ext cx="358775" cy="2557462"/>
              </a:xfrm>
              <a:prstGeom prst="rect">
                <a:avLst/>
              </a:prstGeom>
              <a:gradFill rotWithShape="0">
                <a:gsLst>
                  <a:gs pos="0">
                    <a:srgbClr val="4C0000"/>
                  </a:gs>
                  <a:gs pos="50000">
                    <a:srgbClr val="FF0000"/>
                  </a:gs>
                  <a:gs pos="100000">
                    <a:srgbClr val="4C0000"/>
                  </a:gs>
                </a:gsLst>
                <a:lin ang="0" scaled="1"/>
              </a:gradFill>
              <a:ln w="12700">
                <a:noFill/>
                <a:miter lim="800000"/>
                <a:headEnd/>
                <a:tailEnd/>
              </a:ln>
            </p:spPr>
            <p:txBody>
              <a:bodyPr wrap="none" anchor="ctr"/>
              <a:lstStyle/>
              <a:p>
                <a:endParaRPr lang="vi-VN"/>
              </a:p>
            </p:txBody>
          </p:sp>
          <p:sp>
            <p:nvSpPr>
              <p:cNvPr id="14" name="Rectangle 10"/>
              <p:cNvSpPr>
                <a:spLocks noChangeArrowheads="1"/>
              </p:cNvSpPr>
              <p:nvPr/>
            </p:nvSpPr>
            <p:spPr bwMode="auto">
              <a:xfrm>
                <a:off x="7443788" y="1898650"/>
                <a:ext cx="357187" cy="2921000"/>
              </a:xfrm>
              <a:prstGeom prst="rect">
                <a:avLst/>
              </a:prstGeom>
              <a:gradFill rotWithShape="0">
                <a:gsLst>
                  <a:gs pos="0">
                    <a:srgbClr val="4C0000"/>
                  </a:gs>
                  <a:gs pos="50000">
                    <a:srgbClr val="FF0000"/>
                  </a:gs>
                  <a:gs pos="100000">
                    <a:srgbClr val="4C0000"/>
                  </a:gs>
                </a:gsLst>
                <a:lin ang="0" scaled="1"/>
              </a:gradFill>
              <a:ln w="12700">
                <a:noFill/>
                <a:miter lim="800000"/>
                <a:headEnd/>
                <a:tailEnd/>
              </a:ln>
            </p:spPr>
            <p:txBody>
              <a:bodyPr wrap="none" anchor="ctr"/>
              <a:lstStyle/>
              <a:p>
                <a:endParaRPr lang="vi-VN"/>
              </a:p>
            </p:txBody>
          </p:sp>
          <p:sp>
            <p:nvSpPr>
              <p:cNvPr id="15" name="Rectangle 11"/>
              <p:cNvSpPr>
                <a:spLocks noChangeArrowheads="1"/>
              </p:cNvSpPr>
              <p:nvPr/>
            </p:nvSpPr>
            <p:spPr bwMode="auto">
              <a:xfrm>
                <a:off x="8007350" y="1519238"/>
                <a:ext cx="349250" cy="3300412"/>
              </a:xfrm>
              <a:prstGeom prst="rect">
                <a:avLst/>
              </a:prstGeom>
              <a:gradFill rotWithShape="0">
                <a:gsLst>
                  <a:gs pos="0">
                    <a:srgbClr val="4C0000"/>
                  </a:gs>
                  <a:gs pos="50000">
                    <a:srgbClr val="FF0000"/>
                  </a:gs>
                  <a:gs pos="100000">
                    <a:srgbClr val="4C0000"/>
                  </a:gs>
                </a:gsLst>
                <a:lin ang="0" scaled="1"/>
              </a:gradFill>
              <a:ln w="12700">
                <a:noFill/>
                <a:miter lim="800000"/>
                <a:headEnd/>
                <a:tailEnd/>
              </a:ln>
            </p:spPr>
            <p:txBody>
              <a:bodyPr wrap="none" anchor="ctr"/>
              <a:lstStyle/>
              <a:p>
                <a:endParaRPr lang="vi-VN"/>
              </a:p>
            </p:txBody>
          </p:sp>
          <p:sp>
            <p:nvSpPr>
              <p:cNvPr id="16" name="Line 12"/>
              <p:cNvSpPr>
                <a:spLocks noChangeShapeType="1"/>
              </p:cNvSpPr>
              <p:nvPr/>
            </p:nvSpPr>
            <p:spPr bwMode="auto">
              <a:xfrm>
                <a:off x="3467100" y="4854575"/>
                <a:ext cx="4986338" cy="0"/>
              </a:xfrm>
              <a:prstGeom prst="line">
                <a:avLst/>
              </a:prstGeom>
              <a:noFill/>
              <a:ln w="12700">
                <a:solidFill>
                  <a:srgbClr val="FAFD00"/>
                </a:solidFill>
                <a:round/>
                <a:headEnd/>
                <a:tailEnd/>
              </a:ln>
            </p:spPr>
            <p:txBody>
              <a:bodyPr wrap="none" anchor="ctr"/>
              <a:lstStyle/>
              <a:p>
                <a:endParaRPr lang="vi-VN"/>
              </a:p>
            </p:txBody>
          </p:sp>
          <p:sp>
            <p:nvSpPr>
              <p:cNvPr id="17" name="Line 13"/>
              <p:cNvSpPr>
                <a:spLocks noChangeShapeType="1"/>
              </p:cNvSpPr>
              <p:nvPr/>
            </p:nvSpPr>
            <p:spPr bwMode="auto">
              <a:xfrm flipV="1">
                <a:off x="3470275" y="4789488"/>
                <a:ext cx="0" cy="98425"/>
              </a:xfrm>
              <a:prstGeom prst="line">
                <a:avLst/>
              </a:prstGeom>
              <a:noFill/>
              <a:ln w="12700">
                <a:solidFill>
                  <a:srgbClr val="FAFD00"/>
                </a:solidFill>
                <a:round/>
                <a:headEnd/>
                <a:tailEnd/>
              </a:ln>
            </p:spPr>
            <p:txBody>
              <a:bodyPr wrap="none" anchor="ctr"/>
              <a:lstStyle/>
              <a:p>
                <a:endParaRPr lang="vi-VN"/>
              </a:p>
            </p:txBody>
          </p:sp>
          <p:sp>
            <p:nvSpPr>
              <p:cNvPr id="18" name="Line 14"/>
              <p:cNvSpPr>
                <a:spLocks noChangeShapeType="1"/>
              </p:cNvSpPr>
              <p:nvPr/>
            </p:nvSpPr>
            <p:spPr bwMode="auto">
              <a:xfrm flipV="1">
                <a:off x="4025900" y="4789488"/>
                <a:ext cx="0" cy="98425"/>
              </a:xfrm>
              <a:prstGeom prst="line">
                <a:avLst/>
              </a:prstGeom>
              <a:noFill/>
              <a:ln w="12700">
                <a:solidFill>
                  <a:srgbClr val="FAFD00"/>
                </a:solidFill>
                <a:round/>
                <a:headEnd/>
                <a:tailEnd/>
              </a:ln>
            </p:spPr>
            <p:txBody>
              <a:bodyPr wrap="none" anchor="ctr"/>
              <a:lstStyle/>
              <a:p>
                <a:endParaRPr lang="vi-VN"/>
              </a:p>
            </p:txBody>
          </p:sp>
          <p:sp>
            <p:nvSpPr>
              <p:cNvPr id="19" name="Line 15"/>
              <p:cNvSpPr>
                <a:spLocks noChangeShapeType="1"/>
              </p:cNvSpPr>
              <p:nvPr/>
            </p:nvSpPr>
            <p:spPr bwMode="auto">
              <a:xfrm flipV="1">
                <a:off x="4579938" y="4789488"/>
                <a:ext cx="0" cy="98425"/>
              </a:xfrm>
              <a:prstGeom prst="line">
                <a:avLst/>
              </a:prstGeom>
              <a:noFill/>
              <a:ln w="12700">
                <a:solidFill>
                  <a:srgbClr val="FAFD00"/>
                </a:solidFill>
                <a:round/>
                <a:headEnd/>
                <a:tailEnd/>
              </a:ln>
            </p:spPr>
            <p:txBody>
              <a:bodyPr wrap="none" anchor="ctr"/>
              <a:lstStyle/>
              <a:p>
                <a:endParaRPr lang="vi-VN"/>
              </a:p>
            </p:txBody>
          </p:sp>
          <p:sp>
            <p:nvSpPr>
              <p:cNvPr id="20" name="Line 16"/>
              <p:cNvSpPr>
                <a:spLocks noChangeShapeType="1"/>
              </p:cNvSpPr>
              <p:nvPr/>
            </p:nvSpPr>
            <p:spPr bwMode="auto">
              <a:xfrm flipV="1">
                <a:off x="5137150" y="4789488"/>
                <a:ext cx="0" cy="98425"/>
              </a:xfrm>
              <a:prstGeom prst="line">
                <a:avLst/>
              </a:prstGeom>
              <a:noFill/>
              <a:ln w="12700">
                <a:solidFill>
                  <a:srgbClr val="FAFD00"/>
                </a:solidFill>
                <a:round/>
                <a:headEnd/>
                <a:tailEnd/>
              </a:ln>
            </p:spPr>
            <p:txBody>
              <a:bodyPr wrap="none" anchor="ctr"/>
              <a:lstStyle/>
              <a:p>
                <a:endParaRPr lang="vi-VN"/>
              </a:p>
            </p:txBody>
          </p:sp>
          <p:sp>
            <p:nvSpPr>
              <p:cNvPr id="21" name="Line 17"/>
              <p:cNvSpPr>
                <a:spLocks noChangeShapeType="1"/>
              </p:cNvSpPr>
              <p:nvPr/>
            </p:nvSpPr>
            <p:spPr bwMode="auto">
              <a:xfrm flipV="1">
                <a:off x="5700713" y="4789488"/>
                <a:ext cx="0" cy="98425"/>
              </a:xfrm>
              <a:prstGeom prst="line">
                <a:avLst/>
              </a:prstGeom>
              <a:noFill/>
              <a:ln w="12700">
                <a:solidFill>
                  <a:srgbClr val="FAFD00"/>
                </a:solidFill>
                <a:round/>
                <a:headEnd/>
                <a:tailEnd/>
              </a:ln>
            </p:spPr>
            <p:txBody>
              <a:bodyPr wrap="none" anchor="ctr"/>
              <a:lstStyle/>
              <a:p>
                <a:endParaRPr lang="vi-VN"/>
              </a:p>
            </p:txBody>
          </p:sp>
          <p:sp>
            <p:nvSpPr>
              <p:cNvPr id="22" name="Line 18"/>
              <p:cNvSpPr>
                <a:spLocks noChangeShapeType="1"/>
              </p:cNvSpPr>
              <p:nvPr/>
            </p:nvSpPr>
            <p:spPr bwMode="auto">
              <a:xfrm flipV="1">
                <a:off x="6256338" y="4789488"/>
                <a:ext cx="0" cy="98425"/>
              </a:xfrm>
              <a:prstGeom prst="line">
                <a:avLst/>
              </a:prstGeom>
              <a:noFill/>
              <a:ln w="12700">
                <a:solidFill>
                  <a:srgbClr val="FAFD00"/>
                </a:solidFill>
                <a:round/>
                <a:headEnd/>
                <a:tailEnd/>
              </a:ln>
            </p:spPr>
            <p:txBody>
              <a:bodyPr wrap="none" anchor="ctr"/>
              <a:lstStyle/>
              <a:p>
                <a:endParaRPr lang="vi-VN"/>
              </a:p>
            </p:txBody>
          </p:sp>
          <p:sp>
            <p:nvSpPr>
              <p:cNvPr id="23" name="Line 19"/>
              <p:cNvSpPr>
                <a:spLocks noChangeShapeType="1"/>
              </p:cNvSpPr>
              <p:nvPr/>
            </p:nvSpPr>
            <p:spPr bwMode="auto">
              <a:xfrm flipV="1">
                <a:off x="6813550" y="4789488"/>
                <a:ext cx="0" cy="98425"/>
              </a:xfrm>
              <a:prstGeom prst="line">
                <a:avLst/>
              </a:prstGeom>
              <a:noFill/>
              <a:ln w="12700">
                <a:solidFill>
                  <a:srgbClr val="FAFD00"/>
                </a:solidFill>
                <a:round/>
                <a:headEnd/>
                <a:tailEnd/>
              </a:ln>
            </p:spPr>
            <p:txBody>
              <a:bodyPr wrap="none" anchor="ctr"/>
              <a:lstStyle/>
              <a:p>
                <a:endParaRPr lang="vi-VN"/>
              </a:p>
            </p:txBody>
          </p:sp>
          <p:sp>
            <p:nvSpPr>
              <p:cNvPr id="24" name="Line 20"/>
              <p:cNvSpPr>
                <a:spLocks noChangeShapeType="1"/>
              </p:cNvSpPr>
              <p:nvPr/>
            </p:nvSpPr>
            <p:spPr bwMode="auto">
              <a:xfrm flipV="1">
                <a:off x="7369175" y="4789488"/>
                <a:ext cx="0" cy="98425"/>
              </a:xfrm>
              <a:prstGeom prst="line">
                <a:avLst/>
              </a:prstGeom>
              <a:noFill/>
              <a:ln w="12700">
                <a:solidFill>
                  <a:srgbClr val="FAFD00"/>
                </a:solidFill>
                <a:round/>
                <a:headEnd/>
                <a:tailEnd/>
              </a:ln>
            </p:spPr>
            <p:txBody>
              <a:bodyPr wrap="none" anchor="ctr"/>
              <a:lstStyle/>
              <a:p>
                <a:endParaRPr lang="vi-VN"/>
              </a:p>
            </p:txBody>
          </p:sp>
          <p:sp>
            <p:nvSpPr>
              <p:cNvPr id="25" name="Line 21"/>
              <p:cNvSpPr>
                <a:spLocks noChangeShapeType="1"/>
              </p:cNvSpPr>
              <p:nvPr/>
            </p:nvSpPr>
            <p:spPr bwMode="auto">
              <a:xfrm flipV="1">
                <a:off x="7923213" y="4789488"/>
                <a:ext cx="0" cy="98425"/>
              </a:xfrm>
              <a:prstGeom prst="line">
                <a:avLst/>
              </a:prstGeom>
              <a:noFill/>
              <a:ln w="12700">
                <a:solidFill>
                  <a:srgbClr val="FAFD00"/>
                </a:solidFill>
                <a:round/>
                <a:headEnd/>
                <a:tailEnd/>
              </a:ln>
            </p:spPr>
            <p:txBody>
              <a:bodyPr wrap="none" anchor="ctr"/>
              <a:lstStyle/>
              <a:p>
                <a:endParaRPr lang="vi-VN"/>
              </a:p>
            </p:txBody>
          </p:sp>
          <p:sp>
            <p:nvSpPr>
              <p:cNvPr id="26" name="Line 22"/>
              <p:cNvSpPr>
                <a:spLocks noChangeShapeType="1"/>
              </p:cNvSpPr>
              <p:nvPr/>
            </p:nvSpPr>
            <p:spPr bwMode="auto">
              <a:xfrm flipV="1">
                <a:off x="8478838" y="4789488"/>
                <a:ext cx="0" cy="98425"/>
              </a:xfrm>
              <a:prstGeom prst="line">
                <a:avLst/>
              </a:prstGeom>
              <a:noFill/>
              <a:ln w="12700">
                <a:solidFill>
                  <a:srgbClr val="FAFD00"/>
                </a:solidFill>
                <a:round/>
                <a:headEnd/>
                <a:tailEnd/>
              </a:ln>
            </p:spPr>
            <p:txBody>
              <a:bodyPr wrap="none" anchor="ctr"/>
              <a:lstStyle/>
              <a:p>
                <a:endParaRPr lang="vi-VN"/>
              </a:p>
            </p:txBody>
          </p:sp>
          <p:sp>
            <p:nvSpPr>
              <p:cNvPr id="27" name="Rectangle 23"/>
              <p:cNvSpPr>
                <a:spLocks noChangeArrowheads="1"/>
              </p:cNvSpPr>
              <p:nvPr/>
            </p:nvSpPr>
            <p:spPr bwMode="auto">
              <a:xfrm>
                <a:off x="3476689" y="4781550"/>
                <a:ext cx="598254" cy="441680"/>
              </a:xfrm>
              <a:prstGeom prst="rect">
                <a:avLst/>
              </a:prstGeom>
              <a:noFill/>
              <a:ln w="25400">
                <a:noFill/>
                <a:miter lim="800000"/>
                <a:headEnd/>
                <a:tailEnd/>
              </a:ln>
            </p:spPr>
            <p:txBody>
              <a:bodyPr wrap="none" lIns="90488" tIns="44450" rIns="90488" bIns="44450">
                <a:spAutoFit/>
              </a:bodyPr>
              <a:lstStyle/>
              <a:p>
                <a:pPr algn="l" eaLnBrk="0" hangingPunct="0">
                  <a:lnSpc>
                    <a:spcPct val="100000"/>
                  </a:lnSpc>
                  <a:spcBef>
                    <a:spcPct val="0"/>
                  </a:spcBef>
                  <a:buClrTx/>
                  <a:buFontTx/>
                  <a:buNone/>
                </a:pPr>
                <a:r>
                  <a:rPr lang="en-US" altLang="en-US" sz="2000" b="1">
                    <a:latin typeface="Arial" pitchFamily="34" charset="0"/>
                  </a:rPr>
                  <a:t>KH</a:t>
                </a:r>
              </a:p>
            </p:txBody>
          </p:sp>
          <p:sp>
            <p:nvSpPr>
              <p:cNvPr id="28" name="Rectangle 24"/>
              <p:cNvSpPr>
                <a:spLocks noChangeArrowheads="1"/>
              </p:cNvSpPr>
              <p:nvPr/>
            </p:nvSpPr>
            <p:spPr bwMode="auto">
              <a:xfrm>
                <a:off x="4138613" y="4781550"/>
                <a:ext cx="504885" cy="441680"/>
              </a:xfrm>
              <a:prstGeom prst="rect">
                <a:avLst/>
              </a:prstGeom>
              <a:noFill/>
              <a:ln w="25400">
                <a:noFill/>
                <a:miter lim="800000"/>
                <a:headEnd/>
                <a:tailEnd/>
              </a:ln>
            </p:spPr>
            <p:txBody>
              <a:bodyPr wrap="none" lIns="90488" tIns="44450" rIns="90488" bIns="44450">
                <a:spAutoFit/>
              </a:bodyPr>
              <a:lstStyle/>
              <a:p>
                <a:pPr algn="l" eaLnBrk="0" hangingPunct="0">
                  <a:lnSpc>
                    <a:spcPct val="100000"/>
                  </a:lnSpc>
                  <a:spcBef>
                    <a:spcPct val="0"/>
                  </a:spcBef>
                  <a:buClrTx/>
                  <a:buFontTx/>
                  <a:buNone/>
                </a:pPr>
                <a:r>
                  <a:rPr lang="en-US" altLang="en-US" sz="2000" b="1">
                    <a:latin typeface="Arial" pitchFamily="34" charset="0"/>
                  </a:rPr>
                  <a:t>10</a:t>
                </a:r>
              </a:p>
            </p:txBody>
          </p:sp>
          <p:sp>
            <p:nvSpPr>
              <p:cNvPr id="29" name="Rectangle 25"/>
              <p:cNvSpPr>
                <a:spLocks noChangeArrowheads="1"/>
              </p:cNvSpPr>
              <p:nvPr/>
            </p:nvSpPr>
            <p:spPr bwMode="auto">
              <a:xfrm>
                <a:off x="4694238" y="4781550"/>
                <a:ext cx="504885" cy="441680"/>
              </a:xfrm>
              <a:prstGeom prst="rect">
                <a:avLst/>
              </a:prstGeom>
              <a:noFill/>
              <a:ln w="25400">
                <a:noFill/>
                <a:miter lim="800000"/>
                <a:headEnd/>
                <a:tailEnd/>
              </a:ln>
            </p:spPr>
            <p:txBody>
              <a:bodyPr wrap="none" lIns="90488" tIns="44450" rIns="90488" bIns="44450">
                <a:spAutoFit/>
              </a:bodyPr>
              <a:lstStyle/>
              <a:p>
                <a:pPr algn="l" eaLnBrk="0" hangingPunct="0">
                  <a:lnSpc>
                    <a:spcPct val="100000"/>
                  </a:lnSpc>
                  <a:spcBef>
                    <a:spcPct val="0"/>
                  </a:spcBef>
                  <a:buClrTx/>
                  <a:buFontTx/>
                  <a:buNone/>
                </a:pPr>
                <a:r>
                  <a:rPr lang="en-US" altLang="en-US" sz="2000" b="1">
                    <a:latin typeface="Arial" pitchFamily="34" charset="0"/>
                  </a:rPr>
                  <a:t>20</a:t>
                </a:r>
              </a:p>
            </p:txBody>
          </p:sp>
          <p:sp>
            <p:nvSpPr>
              <p:cNvPr id="30" name="Rectangle 26"/>
              <p:cNvSpPr>
                <a:spLocks noChangeArrowheads="1"/>
              </p:cNvSpPr>
              <p:nvPr/>
            </p:nvSpPr>
            <p:spPr bwMode="auto">
              <a:xfrm>
                <a:off x="5251450" y="4781550"/>
                <a:ext cx="504885" cy="441680"/>
              </a:xfrm>
              <a:prstGeom prst="rect">
                <a:avLst/>
              </a:prstGeom>
              <a:noFill/>
              <a:ln w="25400">
                <a:noFill/>
                <a:miter lim="800000"/>
                <a:headEnd/>
                <a:tailEnd/>
              </a:ln>
            </p:spPr>
            <p:txBody>
              <a:bodyPr wrap="none" lIns="90488" tIns="44450" rIns="90488" bIns="44450">
                <a:spAutoFit/>
              </a:bodyPr>
              <a:lstStyle/>
              <a:p>
                <a:pPr algn="l" eaLnBrk="0" hangingPunct="0">
                  <a:lnSpc>
                    <a:spcPct val="100000"/>
                  </a:lnSpc>
                  <a:spcBef>
                    <a:spcPct val="0"/>
                  </a:spcBef>
                  <a:buClrTx/>
                  <a:buFontTx/>
                  <a:buNone/>
                </a:pPr>
                <a:r>
                  <a:rPr lang="en-US" altLang="en-US" sz="2000" b="1">
                    <a:latin typeface="Arial" pitchFamily="34" charset="0"/>
                  </a:rPr>
                  <a:t>30</a:t>
                </a:r>
              </a:p>
            </p:txBody>
          </p:sp>
          <p:sp>
            <p:nvSpPr>
              <p:cNvPr id="31" name="Rectangle 27"/>
              <p:cNvSpPr>
                <a:spLocks noChangeArrowheads="1"/>
              </p:cNvSpPr>
              <p:nvPr/>
            </p:nvSpPr>
            <p:spPr bwMode="auto">
              <a:xfrm>
                <a:off x="5807075" y="4781550"/>
                <a:ext cx="504885" cy="441680"/>
              </a:xfrm>
              <a:prstGeom prst="rect">
                <a:avLst/>
              </a:prstGeom>
              <a:noFill/>
              <a:ln w="25400">
                <a:noFill/>
                <a:miter lim="800000"/>
                <a:headEnd/>
                <a:tailEnd/>
              </a:ln>
            </p:spPr>
            <p:txBody>
              <a:bodyPr wrap="none" lIns="90488" tIns="44450" rIns="90488" bIns="44450">
                <a:spAutoFit/>
              </a:bodyPr>
              <a:lstStyle/>
              <a:p>
                <a:pPr algn="l" eaLnBrk="0" hangingPunct="0">
                  <a:lnSpc>
                    <a:spcPct val="100000"/>
                  </a:lnSpc>
                  <a:spcBef>
                    <a:spcPct val="0"/>
                  </a:spcBef>
                  <a:buClrTx/>
                  <a:buFontTx/>
                  <a:buNone/>
                </a:pPr>
                <a:r>
                  <a:rPr lang="en-US" altLang="en-US" sz="2000" b="1">
                    <a:latin typeface="Arial" pitchFamily="34" charset="0"/>
                  </a:rPr>
                  <a:t>40</a:t>
                </a:r>
              </a:p>
            </p:txBody>
          </p:sp>
          <p:sp>
            <p:nvSpPr>
              <p:cNvPr id="32" name="Rectangle 28"/>
              <p:cNvSpPr>
                <a:spLocks noChangeArrowheads="1"/>
              </p:cNvSpPr>
              <p:nvPr/>
            </p:nvSpPr>
            <p:spPr bwMode="auto">
              <a:xfrm>
                <a:off x="6361113" y="4781550"/>
                <a:ext cx="504885" cy="441680"/>
              </a:xfrm>
              <a:prstGeom prst="rect">
                <a:avLst/>
              </a:prstGeom>
              <a:noFill/>
              <a:ln w="25400">
                <a:noFill/>
                <a:miter lim="800000"/>
                <a:headEnd/>
                <a:tailEnd/>
              </a:ln>
            </p:spPr>
            <p:txBody>
              <a:bodyPr wrap="none" lIns="90488" tIns="44450" rIns="90488" bIns="44450">
                <a:spAutoFit/>
              </a:bodyPr>
              <a:lstStyle/>
              <a:p>
                <a:pPr algn="l" eaLnBrk="0" hangingPunct="0">
                  <a:lnSpc>
                    <a:spcPct val="100000"/>
                  </a:lnSpc>
                  <a:spcBef>
                    <a:spcPct val="0"/>
                  </a:spcBef>
                  <a:buClrTx/>
                  <a:buFontTx/>
                  <a:buNone/>
                </a:pPr>
                <a:r>
                  <a:rPr lang="en-US" altLang="en-US" sz="2000" b="1">
                    <a:latin typeface="Arial" pitchFamily="34" charset="0"/>
                  </a:rPr>
                  <a:t>50</a:t>
                </a:r>
              </a:p>
            </p:txBody>
          </p:sp>
          <p:sp>
            <p:nvSpPr>
              <p:cNvPr id="33" name="Rectangle 29"/>
              <p:cNvSpPr>
                <a:spLocks noChangeArrowheads="1"/>
              </p:cNvSpPr>
              <p:nvPr/>
            </p:nvSpPr>
            <p:spPr bwMode="auto">
              <a:xfrm>
                <a:off x="6918325" y="4781550"/>
                <a:ext cx="504885" cy="441680"/>
              </a:xfrm>
              <a:prstGeom prst="rect">
                <a:avLst/>
              </a:prstGeom>
              <a:noFill/>
              <a:ln w="25400">
                <a:noFill/>
                <a:miter lim="800000"/>
                <a:headEnd/>
                <a:tailEnd/>
              </a:ln>
            </p:spPr>
            <p:txBody>
              <a:bodyPr wrap="none" lIns="90488" tIns="44450" rIns="90488" bIns="44450">
                <a:spAutoFit/>
              </a:bodyPr>
              <a:lstStyle/>
              <a:p>
                <a:pPr algn="l" eaLnBrk="0" hangingPunct="0">
                  <a:lnSpc>
                    <a:spcPct val="100000"/>
                  </a:lnSpc>
                  <a:spcBef>
                    <a:spcPct val="0"/>
                  </a:spcBef>
                  <a:buClrTx/>
                  <a:buFontTx/>
                  <a:buNone/>
                </a:pPr>
                <a:r>
                  <a:rPr lang="en-US" altLang="en-US" sz="2000" b="1">
                    <a:latin typeface="Arial" pitchFamily="34" charset="0"/>
                  </a:rPr>
                  <a:t>60</a:t>
                </a:r>
              </a:p>
            </p:txBody>
          </p:sp>
          <p:sp>
            <p:nvSpPr>
              <p:cNvPr id="34" name="Rectangle 30"/>
              <p:cNvSpPr>
                <a:spLocks noChangeArrowheads="1"/>
              </p:cNvSpPr>
              <p:nvPr/>
            </p:nvSpPr>
            <p:spPr bwMode="auto">
              <a:xfrm>
                <a:off x="7473950" y="4781550"/>
                <a:ext cx="504885" cy="441680"/>
              </a:xfrm>
              <a:prstGeom prst="rect">
                <a:avLst/>
              </a:prstGeom>
              <a:noFill/>
              <a:ln w="25400">
                <a:noFill/>
                <a:miter lim="800000"/>
                <a:headEnd/>
                <a:tailEnd/>
              </a:ln>
            </p:spPr>
            <p:txBody>
              <a:bodyPr wrap="none" lIns="90488" tIns="44450" rIns="90488" bIns="44450">
                <a:spAutoFit/>
              </a:bodyPr>
              <a:lstStyle/>
              <a:p>
                <a:pPr algn="l" eaLnBrk="0" hangingPunct="0">
                  <a:lnSpc>
                    <a:spcPct val="100000"/>
                  </a:lnSpc>
                  <a:spcBef>
                    <a:spcPct val="0"/>
                  </a:spcBef>
                  <a:buClrTx/>
                  <a:buFontTx/>
                  <a:buNone/>
                </a:pPr>
                <a:r>
                  <a:rPr lang="en-US" altLang="en-US" sz="2000" b="1">
                    <a:latin typeface="Arial" pitchFamily="34" charset="0"/>
                  </a:rPr>
                  <a:t>70</a:t>
                </a:r>
              </a:p>
            </p:txBody>
          </p:sp>
          <p:sp>
            <p:nvSpPr>
              <p:cNvPr id="35" name="Rectangle 31"/>
              <p:cNvSpPr>
                <a:spLocks noChangeArrowheads="1"/>
              </p:cNvSpPr>
              <p:nvPr/>
            </p:nvSpPr>
            <p:spPr bwMode="auto">
              <a:xfrm>
                <a:off x="8029575" y="4781550"/>
                <a:ext cx="504885" cy="441680"/>
              </a:xfrm>
              <a:prstGeom prst="rect">
                <a:avLst/>
              </a:prstGeom>
              <a:noFill/>
              <a:ln w="25400">
                <a:noFill/>
                <a:miter lim="800000"/>
                <a:headEnd/>
                <a:tailEnd/>
              </a:ln>
            </p:spPr>
            <p:txBody>
              <a:bodyPr wrap="none" lIns="90488" tIns="44450" rIns="90488" bIns="44450">
                <a:spAutoFit/>
              </a:bodyPr>
              <a:lstStyle/>
              <a:p>
                <a:pPr algn="l" eaLnBrk="0" hangingPunct="0">
                  <a:lnSpc>
                    <a:spcPct val="100000"/>
                  </a:lnSpc>
                  <a:spcBef>
                    <a:spcPct val="0"/>
                  </a:spcBef>
                  <a:buClrTx/>
                  <a:buFontTx/>
                  <a:buNone/>
                </a:pPr>
                <a:r>
                  <a:rPr lang="en-US" altLang="en-US" sz="2000" b="1">
                    <a:latin typeface="Arial" pitchFamily="34" charset="0"/>
                  </a:rPr>
                  <a:t>80</a:t>
                </a:r>
              </a:p>
            </p:txBody>
          </p:sp>
          <p:sp>
            <p:nvSpPr>
              <p:cNvPr id="36" name="Rectangle 32"/>
              <p:cNvSpPr>
                <a:spLocks noChangeArrowheads="1"/>
              </p:cNvSpPr>
              <p:nvPr/>
            </p:nvSpPr>
            <p:spPr bwMode="auto">
              <a:xfrm>
                <a:off x="3617913" y="4259263"/>
                <a:ext cx="350999" cy="441680"/>
              </a:xfrm>
              <a:prstGeom prst="rect">
                <a:avLst/>
              </a:prstGeom>
              <a:noFill/>
              <a:ln w="25400">
                <a:noFill/>
                <a:miter lim="800000"/>
                <a:headEnd/>
                <a:tailEnd/>
              </a:ln>
            </p:spPr>
            <p:txBody>
              <a:bodyPr wrap="none" lIns="90488" tIns="44450" rIns="90488" bIns="44450">
                <a:spAutoFit/>
              </a:bodyPr>
              <a:lstStyle/>
              <a:p>
                <a:pPr algn="l" eaLnBrk="0" hangingPunct="0">
                  <a:lnSpc>
                    <a:spcPct val="100000"/>
                  </a:lnSpc>
                  <a:spcBef>
                    <a:spcPct val="0"/>
                  </a:spcBef>
                  <a:buClrTx/>
                  <a:buFontTx/>
                  <a:buNone/>
                </a:pPr>
                <a:r>
                  <a:rPr lang="en-US" altLang="en-US" sz="2000" b="1">
                    <a:latin typeface="Arial" pitchFamily="34" charset="0"/>
                  </a:rPr>
                  <a:t>1</a:t>
                </a:r>
              </a:p>
            </p:txBody>
          </p:sp>
          <p:sp>
            <p:nvSpPr>
              <p:cNvPr id="37" name="Rectangle 33"/>
              <p:cNvSpPr>
                <a:spLocks noChangeArrowheads="1"/>
              </p:cNvSpPr>
              <p:nvPr/>
            </p:nvSpPr>
            <p:spPr bwMode="auto">
              <a:xfrm>
                <a:off x="4114800" y="3816351"/>
                <a:ext cx="580963" cy="441680"/>
              </a:xfrm>
              <a:prstGeom prst="rect">
                <a:avLst/>
              </a:prstGeom>
              <a:noFill/>
              <a:ln w="25400">
                <a:noFill/>
                <a:miter lim="800000"/>
                <a:headEnd/>
                <a:tailEnd/>
              </a:ln>
            </p:spPr>
            <p:txBody>
              <a:bodyPr wrap="none" lIns="90488" tIns="44450" rIns="90488" bIns="44450">
                <a:spAutoFit/>
              </a:bodyPr>
              <a:lstStyle/>
              <a:p>
                <a:pPr algn="l" eaLnBrk="0" hangingPunct="0">
                  <a:lnSpc>
                    <a:spcPct val="100000"/>
                  </a:lnSpc>
                  <a:spcBef>
                    <a:spcPct val="0"/>
                  </a:spcBef>
                  <a:buClrTx/>
                  <a:buFontTx/>
                  <a:buNone/>
                </a:pPr>
                <a:r>
                  <a:rPr lang="en-US" altLang="en-US" sz="2000" b="1">
                    <a:latin typeface="Arial" pitchFamily="34" charset="0"/>
                  </a:rPr>
                  <a:t>9,7</a:t>
                </a:r>
              </a:p>
            </p:txBody>
          </p:sp>
          <p:sp>
            <p:nvSpPr>
              <p:cNvPr id="38" name="Rectangle 34"/>
              <p:cNvSpPr>
                <a:spLocks noChangeArrowheads="1"/>
              </p:cNvSpPr>
              <p:nvPr/>
            </p:nvSpPr>
            <p:spPr bwMode="auto">
              <a:xfrm>
                <a:off x="4694238" y="3260725"/>
                <a:ext cx="504885" cy="441680"/>
              </a:xfrm>
              <a:prstGeom prst="rect">
                <a:avLst/>
              </a:prstGeom>
              <a:noFill/>
              <a:ln w="25400">
                <a:noFill/>
                <a:miter lim="800000"/>
                <a:headEnd/>
                <a:tailEnd/>
              </a:ln>
            </p:spPr>
            <p:txBody>
              <a:bodyPr wrap="none" lIns="90488" tIns="44450" rIns="90488" bIns="44450">
                <a:spAutoFit/>
              </a:bodyPr>
              <a:lstStyle/>
              <a:p>
                <a:pPr algn="l" eaLnBrk="0" hangingPunct="0">
                  <a:lnSpc>
                    <a:spcPct val="100000"/>
                  </a:lnSpc>
                  <a:spcBef>
                    <a:spcPct val="0"/>
                  </a:spcBef>
                  <a:buClrTx/>
                  <a:buFontTx/>
                  <a:buNone/>
                </a:pPr>
                <a:r>
                  <a:rPr lang="en-US" altLang="en-US" sz="2000" b="1">
                    <a:latin typeface="Arial" pitchFamily="34" charset="0"/>
                  </a:rPr>
                  <a:t>21</a:t>
                </a:r>
              </a:p>
            </p:txBody>
          </p:sp>
          <p:sp>
            <p:nvSpPr>
              <p:cNvPr id="39" name="Rectangle 35"/>
              <p:cNvSpPr>
                <a:spLocks noChangeArrowheads="1"/>
              </p:cNvSpPr>
              <p:nvPr/>
            </p:nvSpPr>
            <p:spPr bwMode="auto">
              <a:xfrm>
                <a:off x="5251450" y="2944813"/>
                <a:ext cx="504885" cy="441680"/>
              </a:xfrm>
              <a:prstGeom prst="rect">
                <a:avLst/>
              </a:prstGeom>
              <a:noFill/>
              <a:ln w="25400">
                <a:noFill/>
                <a:miter lim="800000"/>
                <a:headEnd/>
                <a:tailEnd/>
              </a:ln>
            </p:spPr>
            <p:txBody>
              <a:bodyPr wrap="none" lIns="90488" tIns="44450" rIns="90488" bIns="44450">
                <a:spAutoFit/>
              </a:bodyPr>
              <a:lstStyle/>
              <a:p>
                <a:pPr algn="l" eaLnBrk="0" hangingPunct="0">
                  <a:lnSpc>
                    <a:spcPct val="100000"/>
                  </a:lnSpc>
                  <a:spcBef>
                    <a:spcPct val="0"/>
                  </a:spcBef>
                  <a:buClrTx/>
                  <a:buFontTx/>
                  <a:buNone/>
                </a:pPr>
                <a:r>
                  <a:rPr lang="en-US" altLang="en-US" sz="2000" b="1">
                    <a:latin typeface="Arial" pitchFamily="34" charset="0"/>
                  </a:rPr>
                  <a:t>27</a:t>
                </a:r>
              </a:p>
            </p:txBody>
          </p:sp>
          <p:sp>
            <p:nvSpPr>
              <p:cNvPr id="40" name="Rectangle 36"/>
              <p:cNvSpPr>
                <a:spLocks noChangeArrowheads="1"/>
              </p:cNvSpPr>
              <p:nvPr/>
            </p:nvSpPr>
            <p:spPr bwMode="auto">
              <a:xfrm>
                <a:off x="6361113" y="2090738"/>
                <a:ext cx="504885" cy="441680"/>
              </a:xfrm>
              <a:prstGeom prst="rect">
                <a:avLst/>
              </a:prstGeom>
              <a:noFill/>
              <a:ln w="25400">
                <a:noFill/>
                <a:miter lim="800000"/>
                <a:headEnd/>
                <a:tailEnd/>
              </a:ln>
            </p:spPr>
            <p:txBody>
              <a:bodyPr wrap="none" lIns="90488" tIns="44450" rIns="90488" bIns="44450">
                <a:spAutoFit/>
              </a:bodyPr>
              <a:lstStyle/>
              <a:p>
                <a:pPr algn="l" eaLnBrk="0" hangingPunct="0">
                  <a:lnSpc>
                    <a:spcPct val="100000"/>
                  </a:lnSpc>
                  <a:spcBef>
                    <a:spcPct val="0"/>
                  </a:spcBef>
                  <a:buClrTx/>
                  <a:buFontTx/>
                  <a:buNone/>
                </a:pPr>
                <a:r>
                  <a:rPr lang="en-US" altLang="en-US" sz="2000" b="1">
                    <a:latin typeface="Arial" pitchFamily="34" charset="0"/>
                  </a:rPr>
                  <a:t>44</a:t>
                </a:r>
              </a:p>
            </p:txBody>
          </p:sp>
          <p:sp>
            <p:nvSpPr>
              <p:cNvPr id="41" name="Rectangle 37"/>
              <p:cNvSpPr>
                <a:spLocks noChangeArrowheads="1"/>
              </p:cNvSpPr>
              <p:nvPr/>
            </p:nvSpPr>
            <p:spPr bwMode="auto">
              <a:xfrm>
                <a:off x="6918325" y="1725613"/>
                <a:ext cx="504885" cy="441680"/>
              </a:xfrm>
              <a:prstGeom prst="rect">
                <a:avLst/>
              </a:prstGeom>
              <a:noFill/>
              <a:ln w="25400">
                <a:noFill/>
                <a:miter lim="800000"/>
                <a:headEnd/>
                <a:tailEnd/>
              </a:ln>
            </p:spPr>
            <p:txBody>
              <a:bodyPr wrap="none" lIns="90488" tIns="44450" rIns="90488" bIns="44450">
                <a:spAutoFit/>
              </a:bodyPr>
              <a:lstStyle/>
              <a:p>
                <a:pPr algn="l" eaLnBrk="0" hangingPunct="0">
                  <a:lnSpc>
                    <a:spcPct val="100000"/>
                  </a:lnSpc>
                  <a:spcBef>
                    <a:spcPct val="0"/>
                  </a:spcBef>
                  <a:buClrTx/>
                  <a:buFontTx/>
                  <a:buNone/>
                </a:pPr>
                <a:r>
                  <a:rPr lang="en-US" altLang="en-US" sz="2000" b="1">
                    <a:latin typeface="Arial" pitchFamily="34" charset="0"/>
                  </a:rPr>
                  <a:t>51</a:t>
                </a:r>
              </a:p>
            </p:txBody>
          </p:sp>
          <p:sp>
            <p:nvSpPr>
              <p:cNvPr id="42" name="Rectangle 38"/>
              <p:cNvSpPr>
                <a:spLocks noChangeArrowheads="1"/>
              </p:cNvSpPr>
              <p:nvPr/>
            </p:nvSpPr>
            <p:spPr bwMode="auto">
              <a:xfrm>
                <a:off x="7473950" y="1362075"/>
                <a:ext cx="504885" cy="441680"/>
              </a:xfrm>
              <a:prstGeom prst="rect">
                <a:avLst/>
              </a:prstGeom>
              <a:noFill/>
              <a:ln w="25400">
                <a:noFill/>
                <a:miter lim="800000"/>
                <a:headEnd/>
                <a:tailEnd/>
              </a:ln>
            </p:spPr>
            <p:txBody>
              <a:bodyPr wrap="none" lIns="90488" tIns="44450" rIns="90488" bIns="44450">
                <a:spAutoFit/>
              </a:bodyPr>
              <a:lstStyle/>
              <a:p>
                <a:pPr algn="l" eaLnBrk="0" hangingPunct="0">
                  <a:lnSpc>
                    <a:spcPct val="100000"/>
                  </a:lnSpc>
                  <a:spcBef>
                    <a:spcPct val="0"/>
                  </a:spcBef>
                  <a:buClrTx/>
                  <a:buFontTx/>
                  <a:buNone/>
                </a:pPr>
                <a:r>
                  <a:rPr lang="en-US" altLang="en-US" sz="2000" b="1">
                    <a:latin typeface="Arial" pitchFamily="34" charset="0"/>
                  </a:rPr>
                  <a:t>58</a:t>
                </a:r>
              </a:p>
            </p:txBody>
          </p:sp>
          <p:sp>
            <p:nvSpPr>
              <p:cNvPr id="43" name="Rectangle 40"/>
              <p:cNvSpPr>
                <a:spLocks noChangeArrowheads="1"/>
              </p:cNvSpPr>
              <p:nvPr/>
            </p:nvSpPr>
            <p:spPr bwMode="auto">
              <a:xfrm>
                <a:off x="5807075" y="2708275"/>
                <a:ext cx="504885" cy="441680"/>
              </a:xfrm>
              <a:prstGeom prst="rect">
                <a:avLst/>
              </a:prstGeom>
              <a:noFill/>
              <a:ln w="25400">
                <a:noFill/>
                <a:miter lim="800000"/>
                <a:headEnd/>
                <a:tailEnd/>
              </a:ln>
            </p:spPr>
            <p:txBody>
              <a:bodyPr wrap="none" lIns="90488" tIns="44450" rIns="90488" bIns="44450">
                <a:spAutoFit/>
              </a:bodyPr>
              <a:lstStyle/>
              <a:p>
                <a:pPr algn="l" eaLnBrk="0" hangingPunct="0">
                  <a:lnSpc>
                    <a:spcPct val="100000"/>
                  </a:lnSpc>
                  <a:spcBef>
                    <a:spcPct val="0"/>
                  </a:spcBef>
                  <a:buClrTx/>
                  <a:buFontTx/>
                  <a:buNone/>
                </a:pPr>
                <a:r>
                  <a:rPr lang="en-US" altLang="en-US" sz="2000" b="1">
                    <a:latin typeface="Arial" pitchFamily="34" charset="0"/>
                  </a:rPr>
                  <a:t>32</a:t>
                </a:r>
              </a:p>
            </p:txBody>
          </p:sp>
          <p:sp>
            <p:nvSpPr>
              <p:cNvPr id="44" name="Rectangle 41"/>
              <p:cNvSpPr>
                <a:spLocks noChangeArrowheads="1"/>
              </p:cNvSpPr>
              <p:nvPr/>
            </p:nvSpPr>
            <p:spPr bwMode="auto">
              <a:xfrm>
                <a:off x="4714827" y="5243657"/>
                <a:ext cx="4348571" cy="510069"/>
              </a:xfrm>
              <a:prstGeom prst="rect">
                <a:avLst/>
              </a:prstGeom>
              <a:noFill/>
              <a:ln w="25400">
                <a:noFill/>
                <a:miter lim="800000"/>
                <a:headEnd/>
                <a:tailEnd/>
              </a:ln>
              <a:effectLst/>
            </p:spPr>
            <p:txBody>
              <a:bodyPr wrap="none" lIns="90488" tIns="44450" rIns="90488" bIns="44450">
                <a:spAutoFit/>
              </a:bodyPr>
              <a:lstStyle/>
              <a:p>
                <a:pPr algn="l" eaLnBrk="0" hangingPunct="0">
                  <a:lnSpc>
                    <a:spcPct val="100000"/>
                  </a:lnSpc>
                  <a:spcBef>
                    <a:spcPct val="0"/>
                  </a:spcBef>
                  <a:buClrTx/>
                  <a:buFontTx/>
                  <a:buNone/>
                  <a:defRPr/>
                </a:pPr>
                <a:r>
                  <a:rPr lang="en-US" altLang="en-US" sz="2400">
                    <a:latin typeface="Arial" pitchFamily="34" charset="0"/>
                  </a:rPr>
                  <a:t>Lượng thuốc hút (Bao/Năm)</a:t>
                </a:r>
              </a:p>
            </p:txBody>
          </p:sp>
          <p:sp>
            <p:nvSpPr>
              <p:cNvPr id="45" name="Line 42"/>
              <p:cNvSpPr>
                <a:spLocks noChangeShapeType="1"/>
              </p:cNvSpPr>
              <p:nvPr/>
            </p:nvSpPr>
            <p:spPr bwMode="auto">
              <a:xfrm flipH="1" flipV="1">
                <a:off x="3461544" y="1376362"/>
                <a:ext cx="8731" cy="3527425"/>
              </a:xfrm>
              <a:prstGeom prst="line">
                <a:avLst/>
              </a:prstGeom>
              <a:noFill/>
              <a:ln w="12700">
                <a:solidFill>
                  <a:schemeClr val="tx1"/>
                </a:solidFill>
                <a:round/>
                <a:headEnd/>
                <a:tailEnd/>
              </a:ln>
            </p:spPr>
            <p:txBody>
              <a:bodyPr wrap="none" anchor="ctr"/>
              <a:lstStyle/>
              <a:p>
                <a:endParaRPr lang="vi-VN"/>
              </a:p>
            </p:txBody>
          </p:sp>
          <p:sp>
            <p:nvSpPr>
              <p:cNvPr id="46" name="Freeform 43"/>
              <p:cNvSpPr>
                <a:spLocks/>
              </p:cNvSpPr>
              <p:nvPr/>
            </p:nvSpPr>
            <p:spPr bwMode="auto">
              <a:xfrm>
                <a:off x="3438382" y="1205057"/>
                <a:ext cx="87312" cy="160337"/>
              </a:xfrm>
              <a:custGeom>
                <a:avLst/>
                <a:gdLst>
                  <a:gd name="T0" fmla="*/ 2147483647 w 55"/>
                  <a:gd name="T1" fmla="*/ 2147483647 h 101"/>
                  <a:gd name="T2" fmla="*/ 2147483647 w 55"/>
                  <a:gd name="T3" fmla="*/ 0 h 101"/>
                  <a:gd name="T4" fmla="*/ 0 w 55"/>
                  <a:gd name="T5" fmla="*/ 2147483647 h 101"/>
                  <a:gd name="T6" fmla="*/ 2147483647 w 55"/>
                  <a:gd name="T7" fmla="*/ 2147483647 h 101"/>
                  <a:gd name="T8" fmla="*/ 0 60000 65536"/>
                  <a:gd name="T9" fmla="*/ 0 60000 65536"/>
                  <a:gd name="T10" fmla="*/ 0 60000 65536"/>
                  <a:gd name="T11" fmla="*/ 0 60000 65536"/>
                  <a:gd name="T12" fmla="*/ 0 w 55"/>
                  <a:gd name="T13" fmla="*/ 0 h 101"/>
                  <a:gd name="T14" fmla="*/ 55 w 55"/>
                  <a:gd name="T15" fmla="*/ 101 h 101"/>
                </a:gdLst>
                <a:ahLst/>
                <a:cxnLst>
                  <a:cxn ang="T8">
                    <a:pos x="T0" y="T1"/>
                  </a:cxn>
                  <a:cxn ang="T9">
                    <a:pos x="T2" y="T3"/>
                  </a:cxn>
                  <a:cxn ang="T10">
                    <a:pos x="T4" y="T5"/>
                  </a:cxn>
                  <a:cxn ang="T11">
                    <a:pos x="T6" y="T7"/>
                  </a:cxn>
                </a:cxnLst>
                <a:rect l="T12" t="T13" r="T14" b="T15"/>
                <a:pathLst>
                  <a:path w="55" h="101">
                    <a:moveTo>
                      <a:pt x="54" y="100"/>
                    </a:moveTo>
                    <a:lnTo>
                      <a:pt x="27" y="0"/>
                    </a:lnTo>
                    <a:lnTo>
                      <a:pt x="0" y="100"/>
                    </a:lnTo>
                    <a:lnTo>
                      <a:pt x="54" y="100"/>
                    </a:lnTo>
                  </a:path>
                </a:pathLst>
              </a:custGeom>
              <a:solidFill>
                <a:srgbClr val="FF0000"/>
              </a:solidFill>
              <a:ln w="12700" cap="rnd" cmpd="sng">
                <a:solidFill>
                  <a:schemeClr val="tx1"/>
                </a:solidFill>
                <a:prstDash val="solid"/>
                <a:round/>
                <a:headEnd type="none" w="med" len="med"/>
                <a:tailEnd type="none" w="med" len="med"/>
              </a:ln>
            </p:spPr>
            <p:txBody>
              <a:bodyPr/>
              <a:lstStyle/>
              <a:p>
                <a:endParaRPr lang="vi-VN"/>
              </a:p>
            </p:txBody>
          </p:sp>
        </p:grpSp>
      </p:grpSp>
      <p:sp>
        <p:nvSpPr>
          <p:cNvPr id="47" name="Text Box 45"/>
          <p:cNvSpPr txBox="1">
            <a:spLocks noChangeArrowheads="1"/>
          </p:cNvSpPr>
          <p:nvPr/>
        </p:nvSpPr>
        <p:spPr bwMode="auto">
          <a:xfrm>
            <a:off x="5376076" y="6172200"/>
            <a:ext cx="4006225" cy="369332"/>
          </a:xfrm>
          <a:prstGeom prst="rect">
            <a:avLst/>
          </a:prstGeom>
          <a:noFill/>
          <a:ln w="101600">
            <a:noFill/>
            <a:miter lim="800000"/>
            <a:headEnd/>
            <a:tailEnd/>
          </a:ln>
        </p:spPr>
        <p:txBody>
          <a:bodyPr wrap="none">
            <a:spAutoFit/>
          </a:bodyPr>
          <a:lstStyle/>
          <a:p>
            <a:pPr algn="l" eaLnBrk="0" hangingPunct="0">
              <a:lnSpc>
                <a:spcPct val="100000"/>
              </a:lnSpc>
              <a:spcBef>
                <a:spcPct val="0"/>
              </a:spcBef>
              <a:buClrTx/>
              <a:buFontTx/>
              <a:buNone/>
            </a:pPr>
            <a:r>
              <a:rPr lang="en-US" altLang="en-US" sz="1800" b="1">
                <a:latin typeface="Arial" pitchFamily="34" charset="0"/>
              </a:rPr>
              <a:t>R Doll B med J 1976, 25, 1526-1536</a:t>
            </a:r>
            <a:endParaRPr lang="en-US" altLang="en-US">
              <a:latin typeface="Arial" pitchFamily="34" charset="0"/>
            </a:endParaRPr>
          </a:p>
        </p:txBody>
      </p:sp>
    </p:spTree>
    <p:extLst>
      <p:ext uri="{BB962C8B-B14F-4D97-AF65-F5344CB8AC3E}">
        <p14:creationId xmlns:p14="http://schemas.microsoft.com/office/powerpoint/2010/main" val="37538538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609600" y="152400"/>
            <a:ext cx="8278813" cy="1524000"/>
          </a:xfrm>
        </p:spPr>
        <p:txBody>
          <a:bodyPr>
            <a:noAutofit/>
          </a:bodyPr>
          <a:lstStyle/>
          <a:p>
            <a:pPr eaLnBrk="1" hangingPunct="1">
              <a:lnSpc>
                <a:spcPct val="150000"/>
              </a:lnSpc>
              <a:defRPr/>
            </a:pPr>
            <a:r>
              <a:rPr lang="en-US" sz="2400" b="1" dirty="0" err="1">
                <a:ea typeface="Verdana" pitchFamily="34" charset="0"/>
                <a:cs typeface="Arial" pitchFamily="34" charset="0"/>
              </a:rPr>
              <a:t>Người</a:t>
            </a:r>
            <a:r>
              <a:rPr lang="en-US" sz="2400" b="1" dirty="0">
                <a:ea typeface="Verdana" pitchFamily="34" charset="0"/>
                <a:cs typeface="Arial" pitchFamily="34" charset="0"/>
              </a:rPr>
              <a:t> </a:t>
            </a:r>
            <a:r>
              <a:rPr lang="en-US" sz="2400" b="1" dirty="0" err="1">
                <a:ea typeface="Verdana" pitchFamily="34" charset="0"/>
                <a:cs typeface="Arial" pitchFamily="34" charset="0"/>
              </a:rPr>
              <a:t>hút</a:t>
            </a:r>
            <a:r>
              <a:rPr lang="en-US" sz="2400" b="1" dirty="0">
                <a:ea typeface="Verdana" pitchFamily="34" charset="0"/>
                <a:cs typeface="Arial" pitchFamily="34" charset="0"/>
              </a:rPr>
              <a:t> </a:t>
            </a:r>
            <a:r>
              <a:rPr lang="en-US" sz="2400" b="1" dirty="0" err="1">
                <a:ea typeface="Verdana" pitchFamily="34" charset="0"/>
                <a:cs typeface="Arial" pitchFamily="34" charset="0"/>
              </a:rPr>
              <a:t>thuốc</a:t>
            </a:r>
            <a:r>
              <a:rPr lang="en-US" sz="2400" b="1" dirty="0">
                <a:ea typeface="Verdana" pitchFamily="34" charset="0"/>
                <a:cs typeface="Arial" pitchFamily="34" charset="0"/>
              </a:rPr>
              <a:t> </a:t>
            </a:r>
            <a:r>
              <a:rPr lang="en-US" sz="2400" b="1" dirty="0" err="1">
                <a:ea typeface="Verdana" pitchFamily="34" charset="0"/>
                <a:cs typeface="Arial" pitchFamily="34" charset="0"/>
              </a:rPr>
              <a:t>có</a:t>
            </a:r>
            <a:r>
              <a:rPr lang="en-US" sz="2400" b="1" dirty="0">
                <a:ea typeface="Verdana" pitchFamily="34" charset="0"/>
                <a:cs typeface="Arial" pitchFamily="34" charset="0"/>
              </a:rPr>
              <a:t> </a:t>
            </a:r>
            <a:r>
              <a:rPr lang="en-US" sz="2400" b="1" dirty="0" err="1">
                <a:ea typeface="Verdana" pitchFamily="34" charset="0"/>
                <a:cs typeface="Arial" pitchFamily="34" charset="0"/>
              </a:rPr>
              <a:t>tỷ</a:t>
            </a:r>
            <a:r>
              <a:rPr lang="en-US" sz="2400" b="1" dirty="0">
                <a:ea typeface="Verdana" pitchFamily="34" charset="0"/>
                <a:cs typeface="Arial" pitchFamily="34" charset="0"/>
              </a:rPr>
              <a:t> </a:t>
            </a:r>
            <a:r>
              <a:rPr lang="en-US" sz="2400" b="1" dirty="0" err="1">
                <a:ea typeface="Verdana" pitchFamily="34" charset="0"/>
                <a:cs typeface="Arial" pitchFamily="34" charset="0"/>
              </a:rPr>
              <a:t>lệ</a:t>
            </a:r>
            <a:r>
              <a:rPr lang="en-US" sz="2400" b="1" dirty="0">
                <a:ea typeface="Verdana" pitchFamily="34" charset="0"/>
                <a:cs typeface="Arial" pitchFamily="34" charset="0"/>
              </a:rPr>
              <a:t> </a:t>
            </a:r>
            <a:r>
              <a:rPr lang="en-US" sz="2400" b="1" u="sng" dirty="0" err="1">
                <a:solidFill>
                  <a:srgbClr val="FF0000"/>
                </a:solidFill>
                <a:ea typeface="Verdana" pitchFamily="34" charset="0"/>
                <a:cs typeface="Arial" pitchFamily="34" charset="0"/>
              </a:rPr>
              <a:t>ung</a:t>
            </a:r>
            <a:r>
              <a:rPr lang="en-US" sz="2400" b="1" u="sng" dirty="0">
                <a:solidFill>
                  <a:srgbClr val="FF0000"/>
                </a:solidFill>
                <a:ea typeface="Verdana" pitchFamily="34" charset="0"/>
                <a:cs typeface="Arial" pitchFamily="34" charset="0"/>
              </a:rPr>
              <a:t> </a:t>
            </a:r>
            <a:r>
              <a:rPr lang="en-US" sz="2400" b="1" u="sng" dirty="0" err="1">
                <a:solidFill>
                  <a:srgbClr val="FF0000"/>
                </a:solidFill>
                <a:ea typeface="Verdana" pitchFamily="34" charset="0"/>
                <a:cs typeface="Arial" pitchFamily="34" charset="0"/>
              </a:rPr>
              <a:t>thư</a:t>
            </a:r>
            <a:r>
              <a:rPr lang="en-US" sz="2400" b="1" u="sng" dirty="0">
                <a:solidFill>
                  <a:srgbClr val="FF0000"/>
                </a:solidFill>
                <a:ea typeface="Verdana" pitchFamily="34" charset="0"/>
                <a:cs typeface="Arial" pitchFamily="34" charset="0"/>
              </a:rPr>
              <a:t> </a:t>
            </a:r>
            <a:r>
              <a:rPr lang="en-US" sz="2400" b="1" u="sng" dirty="0" err="1">
                <a:solidFill>
                  <a:srgbClr val="FF0000"/>
                </a:solidFill>
                <a:ea typeface="Verdana" pitchFamily="34" charset="0"/>
                <a:cs typeface="Arial" pitchFamily="34" charset="0"/>
              </a:rPr>
              <a:t>miệng</a:t>
            </a:r>
            <a:r>
              <a:rPr lang="en-US" sz="2400" b="1" u="sng" dirty="0">
                <a:solidFill>
                  <a:srgbClr val="FF0000"/>
                </a:solidFill>
                <a:ea typeface="Verdana" pitchFamily="34" charset="0"/>
                <a:cs typeface="Arial" pitchFamily="34" charset="0"/>
              </a:rPr>
              <a:t> </a:t>
            </a:r>
            <a:r>
              <a:rPr lang="en-US" sz="2400" b="1" u="sng" dirty="0" err="1">
                <a:solidFill>
                  <a:srgbClr val="FF0000"/>
                </a:solidFill>
                <a:ea typeface="Verdana" pitchFamily="34" charset="0"/>
                <a:cs typeface="Arial" pitchFamily="34" charset="0"/>
              </a:rPr>
              <a:t>cao</a:t>
            </a:r>
            <a:r>
              <a:rPr lang="en-US" sz="2400" b="1" u="sng" dirty="0">
                <a:solidFill>
                  <a:srgbClr val="FF0000"/>
                </a:solidFill>
                <a:ea typeface="Verdana" pitchFamily="34" charset="0"/>
                <a:cs typeface="Arial" pitchFamily="34" charset="0"/>
              </a:rPr>
              <a:t> </a:t>
            </a:r>
            <a:r>
              <a:rPr lang="en-US" sz="2400" b="1" u="sng" dirty="0" err="1">
                <a:solidFill>
                  <a:srgbClr val="FF0000"/>
                </a:solidFill>
                <a:ea typeface="Verdana" pitchFamily="34" charset="0"/>
                <a:cs typeface="Arial" pitchFamily="34" charset="0"/>
              </a:rPr>
              <a:t>gấp</a:t>
            </a:r>
            <a:r>
              <a:rPr lang="en-US" sz="2400" b="1" u="sng" dirty="0">
                <a:solidFill>
                  <a:srgbClr val="FF0000"/>
                </a:solidFill>
                <a:ea typeface="Verdana" pitchFamily="34" charset="0"/>
                <a:cs typeface="Arial" pitchFamily="34" charset="0"/>
              </a:rPr>
              <a:t> 27 </a:t>
            </a:r>
            <a:r>
              <a:rPr lang="en-US" sz="2400" b="1" u="sng" dirty="0" err="1">
                <a:solidFill>
                  <a:srgbClr val="FF0000"/>
                </a:solidFill>
                <a:ea typeface="Verdana" pitchFamily="34" charset="0"/>
                <a:cs typeface="Arial" pitchFamily="34" charset="0"/>
              </a:rPr>
              <a:t>lần</a:t>
            </a:r>
            <a:r>
              <a:rPr lang="en-US" sz="2400" b="1" dirty="0">
                <a:ea typeface="Verdana" pitchFamily="34" charset="0"/>
                <a:cs typeface="Arial" pitchFamily="34" charset="0"/>
              </a:rPr>
              <a:t/>
            </a:r>
            <a:br>
              <a:rPr lang="en-US" sz="2400" b="1" dirty="0">
                <a:ea typeface="Verdana" pitchFamily="34" charset="0"/>
                <a:cs typeface="Arial" pitchFamily="34" charset="0"/>
              </a:rPr>
            </a:br>
            <a:r>
              <a:rPr lang="en-US" sz="2400" b="1" dirty="0" err="1">
                <a:ea typeface="Verdana" pitchFamily="34" charset="0"/>
                <a:cs typeface="Arial" pitchFamily="34" charset="0"/>
              </a:rPr>
              <a:t>và</a:t>
            </a:r>
            <a:r>
              <a:rPr lang="en-US" sz="2400" b="1" dirty="0">
                <a:ea typeface="Verdana" pitchFamily="34" charset="0"/>
                <a:cs typeface="Arial" pitchFamily="34" charset="0"/>
              </a:rPr>
              <a:t> </a:t>
            </a:r>
            <a:r>
              <a:rPr lang="en-US" sz="2400" b="1" u="sng" dirty="0" err="1">
                <a:solidFill>
                  <a:srgbClr val="FF0000"/>
                </a:solidFill>
                <a:ea typeface="Verdana" pitchFamily="34" charset="0"/>
                <a:cs typeface="Arial" pitchFamily="34" charset="0"/>
              </a:rPr>
              <a:t>ung</a:t>
            </a:r>
            <a:r>
              <a:rPr lang="en-US" sz="2400" b="1" u="sng" dirty="0">
                <a:solidFill>
                  <a:srgbClr val="FF0000"/>
                </a:solidFill>
                <a:ea typeface="Verdana" pitchFamily="34" charset="0"/>
                <a:cs typeface="Arial" pitchFamily="34" charset="0"/>
              </a:rPr>
              <a:t> </a:t>
            </a:r>
            <a:r>
              <a:rPr lang="en-US" sz="2400" b="1" u="sng" dirty="0" err="1">
                <a:solidFill>
                  <a:srgbClr val="FF0000"/>
                </a:solidFill>
                <a:ea typeface="Verdana" pitchFamily="34" charset="0"/>
                <a:cs typeface="Arial" pitchFamily="34" charset="0"/>
              </a:rPr>
              <a:t>thư</a:t>
            </a:r>
            <a:r>
              <a:rPr lang="en-US" sz="2400" b="1" u="sng" dirty="0">
                <a:solidFill>
                  <a:srgbClr val="FF0000"/>
                </a:solidFill>
                <a:ea typeface="Verdana" pitchFamily="34" charset="0"/>
                <a:cs typeface="Arial" pitchFamily="34" charset="0"/>
              </a:rPr>
              <a:t> </a:t>
            </a:r>
            <a:r>
              <a:rPr lang="en-US" sz="2400" b="1" u="sng" dirty="0" err="1">
                <a:solidFill>
                  <a:srgbClr val="FF0000"/>
                </a:solidFill>
                <a:ea typeface="Verdana" pitchFamily="34" charset="0"/>
                <a:cs typeface="Arial" pitchFamily="34" charset="0"/>
              </a:rPr>
              <a:t>thanh</a:t>
            </a:r>
            <a:r>
              <a:rPr lang="en-US" sz="2400" b="1" u="sng" dirty="0">
                <a:solidFill>
                  <a:srgbClr val="FF0000"/>
                </a:solidFill>
                <a:ea typeface="Verdana" pitchFamily="34" charset="0"/>
                <a:cs typeface="Arial" pitchFamily="34" charset="0"/>
              </a:rPr>
              <a:t> </a:t>
            </a:r>
            <a:r>
              <a:rPr lang="en-US" sz="2400" b="1" u="sng" dirty="0" err="1">
                <a:solidFill>
                  <a:srgbClr val="FF0000"/>
                </a:solidFill>
                <a:ea typeface="Verdana" pitchFamily="34" charset="0"/>
                <a:cs typeface="Arial" pitchFamily="34" charset="0"/>
              </a:rPr>
              <a:t>quản</a:t>
            </a:r>
            <a:r>
              <a:rPr lang="en-US" sz="2400" b="1" u="sng" dirty="0">
                <a:solidFill>
                  <a:srgbClr val="FF0000"/>
                </a:solidFill>
                <a:ea typeface="Verdana" pitchFamily="34" charset="0"/>
                <a:cs typeface="Arial" pitchFamily="34" charset="0"/>
              </a:rPr>
              <a:t> </a:t>
            </a:r>
            <a:r>
              <a:rPr lang="en-US" sz="2400" b="1" u="sng" dirty="0" err="1">
                <a:solidFill>
                  <a:srgbClr val="FF0000"/>
                </a:solidFill>
                <a:ea typeface="Verdana" pitchFamily="34" charset="0"/>
                <a:cs typeface="Arial" pitchFamily="34" charset="0"/>
              </a:rPr>
              <a:t>cao</a:t>
            </a:r>
            <a:r>
              <a:rPr lang="en-US" sz="2400" b="1" u="sng" dirty="0">
                <a:solidFill>
                  <a:srgbClr val="FF0000"/>
                </a:solidFill>
                <a:ea typeface="Verdana" pitchFamily="34" charset="0"/>
                <a:cs typeface="Arial" pitchFamily="34" charset="0"/>
              </a:rPr>
              <a:t> </a:t>
            </a:r>
            <a:r>
              <a:rPr lang="en-US" sz="2400" b="1" u="sng" dirty="0" err="1">
                <a:solidFill>
                  <a:srgbClr val="FF0000"/>
                </a:solidFill>
                <a:ea typeface="Verdana" pitchFamily="34" charset="0"/>
                <a:cs typeface="Arial" pitchFamily="34" charset="0"/>
              </a:rPr>
              <a:t>gấp</a:t>
            </a:r>
            <a:r>
              <a:rPr lang="en-US" sz="2400" b="1" u="sng" dirty="0">
                <a:solidFill>
                  <a:srgbClr val="FF0000"/>
                </a:solidFill>
                <a:ea typeface="Verdana" pitchFamily="34" charset="0"/>
                <a:cs typeface="Arial" pitchFamily="34" charset="0"/>
              </a:rPr>
              <a:t> 12 </a:t>
            </a:r>
            <a:r>
              <a:rPr lang="en-US" sz="2400" b="1" u="sng" dirty="0" err="1">
                <a:solidFill>
                  <a:srgbClr val="FF0000"/>
                </a:solidFill>
                <a:ea typeface="Verdana" pitchFamily="34" charset="0"/>
                <a:cs typeface="Arial" pitchFamily="34" charset="0"/>
              </a:rPr>
              <a:t>lần</a:t>
            </a:r>
            <a:r>
              <a:rPr lang="en-US" sz="2400" b="1" u="sng" dirty="0">
                <a:solidFill>
                  <a:srgbClr val="FF0000"/>
                </a:solidFill>
                <a:ea typeface="Verdana" pitchFamily="34" charset="0"/>
                <a:cs typeface="Arial" pitchFamily="34" charset="0"/>
              </a:rPr>
              <a:t> </a:t>
            </a:r>
            <a:r>
              <a:rPr lang="en-US" sz="2400" b="1" dirty="0">
                <a:ea typeface="Verdana" pitchFamily="34" charset="0"/>
                <a:cs typeface="Arial" pitchFamily="34" charset="0"/>
              </a:rPr>
              <a:t/>
            </a:r>
            <a:br>
              <a:rPr lang="en-US" sz="2400" b="1" dirty="0">
                <a:ea typeface="Verdana" pitchFamily="34" charset="0"/>
                <a:cs typeface="Arial" pitchFamily="34" charset="0"/>
              </a:rPr>
            </a:br>
            <a:r>
              <a:rPr lang="en-US" sz="2400" b="1" dirty="0" err="1">
                <a:ea typeface="Verdana" pitchFamily="34" charset="0"/>
                <a:cs typeface="Arial" pitchFamily="34" charset="0"/>
              </a:rPr>
              <a:t>người</a:t>
            </a:r>
            <a:r>
              <a:rPr lang="en-US" sz="2400" b="1" dirty="0">
                <a:ea typeface="Verdana" pitchFamily="34" charset="0"/>
                <a:cs typeface="Arial" pitchFamily="34" charset="0"/>
              </a:rPr>
              <a:t> </a:t>
            </a:r>
            <a:r>
              <a:rPr lang="en-US" sz="2400" b="1" dirty="0" err="1">
                <a:ea typeface="Verdana" pitchFamily="34" charset="0"/>
                <a:cs typeface="Arial" pitchFamily="34" charset="0"/>
              </a:rPr>
              <a:t>không</a:t>
            </a:r>
            <a:r>
              <a:rPr lang="en-US" sz="2400" b="1" dirty="0">
                <a:ea typeface="Verdana" pitchFamily="34" charset="0"/>
                <a:cs typeface="Arial" pitchFamily="34" charset="0"/>
              </a:rPr>
              <a:t> </a:t>
            </a:r>
            <a:r>
              <a:rPr lang="en-US" sz="2400" b="1" dirty="0" err="1">
                <a:ea typeface="Verdana" pitchFamily="34" charset="0"/>
                <a:cs typeface="Arial" pitchFamily="34" charset="0"/>
              </a:rPr>
              <a:t>hút</a:t>
            </a:r>
            <a:r>
              <a:rPr lang="en-US" sz="2400" b="1" dirty="0">
                <a:ea typeface="Verdana" pitchFamily="34" charset="0"/>
                <a:cs typeface="Arial" pitchFamily="34" charset="0"/>
              </a:rPr>
              <a:t> </a:t>
            </a:r>
            <a:r>
              <a:rPr lang="en-US" sz="2400" b="1" dirty="0" err="1">
                <a:ea typeface="Verdana" pitchFamily="34" charset="0"/>
                <a:cs typeface="Arial" pitchFamily="34" charset="0"/>
              </a:rPr>
              <a:t>thuốc</a:t>
            </a:r>
            <a:r>
              <a:rPr lang="en-US" sz="2400" b="1" dirty="0">
                <a:ea typeface="Verdana" pitchFamily="34" charset="0"/>
                <a:cs typeface="Arial" pitchFamily="34" charset="0"/>
              </a:rPr>
              <a:t> (WHO)</a:t>
            </a:r>
          </a:p>
        </p:txBody>
      </p:sp>
      <p:pic>
        <p:nvPicPr>
          <p:cNvPr id="40963" name="Picture 3" descr="cancermouth2"/>
          <p:cNvPicPr>
            <a:picLocks noChangeAspect="1" noChangeArrowheads="1"/>
          </p:cNvPicPr>
          <p:nvPr/>
        </p:nvPicPr>
        <p:blipFill>
          <a:blip r:embed="rId2" cstate="print"/>
          <a:srcRect/>
          <a:stretch>
            <a:fillRect/>
          </a:stretch>
        </p:blipFill>
        <p:spPr bwMode="auto">
          <a:xfrm>
            <a:off x="1295400" y="1828800"/>
            <a:ext cx="6477000" cy="4738688"/>
          </a:xfrm>
          <a:prstGeom prst="rect">
            <a:avLst/>
          </a:prstGeom>
          <a:noFill/>
          <a:ln w="57150">
            <a:solidFill>
              <a:srgbClr val="000000"/>
            </a:solidFill>
            <a:miter lim="800000"/>
            <a:headEnd/>
            <a:tailEnd/>
          </a:ln>
        </p:spPr>
      </p:pic>
    </p:spTree>
    <p:extLst>
      <p:ext uri="{BB962C8B-B14F-4D97-AF65-F5344CB8AC3E}">
        <p14:creationId xmlns:p14="http://schemas.microsoft.com/office/powerpoint/2010/main" val="33414356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0" y="228600"/>
            <a:ext cx="9144000" cy="1066800"/>
          </a:xfrm>
        </p:spPr>
        <p:txBody>
          <a:bodyPr>
            <a:noAutofit/>
          </a:bodyPr>
          <a:lstStyle/>
          <a:p>
            <a:pPr eaLnBrk="1" hangingPunct="1">
              <a:defRPr/>
            </a:pPr>
            <a:r>
              <a:rPr lang="en-US" sz="4000"/>
              <a:t>HÚT THUỐC VÀ BỆNH TIM MẠCH</a:t>
            </a:r>
          </a:p>
        </p:txBody>
      </p:sp>
      <p:sp>
        <p:nvSpPr>
          <p:cNvPr id="277507" name="Rectangle 3"/>
          <p:cNvSpPr>
            <a:spLocks noGrp="1" noChangeArrowheads="1"/>
          </p:cNvSpPr>
          <p:nvPr>
            <p:ph type="body" idx="1"/>
          </p:nvPr>
        </p:nvSpPr>
        <p:spPr>
          <a:xfrm>
            <a:off x="228600" y="1524000"/>
            <a:ext cx="8610600" cy="4876800"/>
          </a:xfrm>
        </p:spPr>
        <p:txBody>
          <a:bodyPr>
            <a:normAutofit fontScale="92500"/>
          </a:bodyPr>
          <a:lstStyle/>
          <a:p>
            <a:pPr algn="just" eaLnBrk="1" hangingPunct="1">
              <a:lnSpc>
                <a:spcPct val="150000"/>
              </a:lnSpc>
              <a:buFont typeface="Wingdings" pitchFamily="2" charset="2"/>
              <a:buChar char="§"/>
              <a:defRPr/>
            </a:pPr>
            <a:r>
              <a:rPr lang="nl-NL" sz="2600" dirty="0">
                <a:solidFill>
                  <a:srgbClr val="000000"/>
                </a:solidFill>
              </a:rPr>
              <a:t>Hút thuốc làm tăng nguy cơ mắc bệnh lên </a:t>
            </a:r>
            <a:r>
              <a:rPr lang="nl-NL" sz="3000" b="1" dirty="0">
                <a:solidFill>
                  <a:srgbClr val="FF0000"/>
                </a:solidFill>
              </a:rPr>
              <a:t>gấp 2-3 lần </a:t>
            </a:r>
            <a:r>
              <a:rPr lang="nl-NL" sz="2600" dirty="0">
                <a:solidFill>
                  <a:srgbClr val="000000"/>
                </a:solidFill>
              </a:rPr>
              <a:t>và nó còn tương tác với các yếu tố khác làm tăng nguy cơ lên gấp nhiều lần. </a:t>
            </a:r>
          </a:p>
          <a:p>
            <a:pPr algn="just" eaLnBrk="1" hangingPunct="1">
              <a:lnSpc>
                <a:spcPct val="150000"/>
              </a:lnSpc>
              <a:buFont typeface="Wingdings" pitchFamily="2" charset="2"/>
              <a:buChar char="§"/>
              <a:defRPr/>
            </a:pPr>
            <a:r>
              <a:rPr lang="nl-NL" sz="2600" dirty="0">
                <a:solidFill>
                  <a:srgbClr val="000000"/>
                </a:solidFill>
              </a:rPr>
              <a:t>Những bệnh mà người hút thuốc có nguy cơ mắc cao là xơ vữa động mạch, bệnh mạch vành, đột quỵ, rối loạn nhịp tim, đột tử, nhồi máu cơ tim, phình động mạch chủ. </a:t>
            </a:r>
          </a:p>
          <a:p>
            <a:pPr algn="just" eaLnBrk="1" hangingPunct="1">
              <a:lnSpc>
                <a:spcPct val="150000"/>
              </a:lnSpc>
              <a:buFont typeface="Wingdings" pitchFamily="2" charset="2"/>
              <a:buChar char="§"/>
              <a:defRPr/>
            </a:pPr>
            <a:r>
              <a:rPr lang="nl-NL" sz="2600" dirty="0">
                <a:solidFill>
                  <a:srgbClr val="000000"/>
                </a:solidFill>
              </a:rPr>
              <a:t>Bệnh mạch vành là phổ biến nhất, ước tính chiếm khoảng hơn một nửa trường hợp tử vong vì bệnh tim do hút thuốc.</a:t>
            </a:r>
            <a:r>
              <a:rPr lang="en-US" sz="2600" dirty="0">
                <a:solidFill>
                  <a:srgbClr val="000000"/>
                </a:solidFill>
              </a:rPr>
              <a:t> </a:t>
            </a:r>
            <a:endParaRPr lang="nl-NL" sz="2600" dirty="0">
              <a:solidFill>
                <a:srgbClr val="000000"/>
              </a:solidFill>
            </a:endParaRPr>
          </a:p>
        </p:txBody>
      </p:sp>
    </p:spTree>
    <p:extLst>
      <p:ext uri="{BB962C8B-B14F-4D97-AF65-F5344CB8AC3E}">
        <p14:creationId xmlns:p14="http://schemas.microsoft.com/office/powerpoint/2010/main" val="13122936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4" descr="BRAIN"/>
          <p:cNvPicPr>
            <a:picLocks noChangeAspect="1" noChangeArrowheads="1"/>
          </p:cNvPicPr>
          <p:nvPr/>
        </p:nvPicPr>
        <p:blipFill>
          <a:blip r:embed="rId2" cstate="print">
            <a:lum bright="-12000" contrast="26000"/>
          </a:blip>
          <a:srcRect/>
          <a:stretch>
            <a:fillRect/>
          </a:stretch>
        </p:blipFill>
        <p:spPr bwMode="auto">
          <a:xfrm>
            <a:off x="1676400" y="1676400"/>
            <a:ext cx="5894974" cy="4648200"/>
          </a:xfrm>
          <a:prstGeom prst="rect">
            <a:avLst/>
          </a:prstGeom>
          <a:noFill/>
          <a:ln w="9525">
            <a:noFill/>
            <a:miter lim="800000"/>
            <a:headEnd/>
            <a:tailEnd/>
          </a:ln>
        </p:spPr>
      </p:pic>
      <p:sp>
        <p:nvSpPr>
          <p:cNvPr id="2" name="Rectangle 1"/>
          <p:cNvSpPr/>
          <p:nvPr/>
        </p:nvSpPr>
        <p:spPr>
          <a:xfrm>
            <a:off x="0" y="457200"/>
            <a:ext cx="9172584" cy="696024"/>
          </a:xfrm>
          <a:prstGeom prst="rect">
            <a:avLst/>
          </a:prstGeom>
        </p:spPr>
        <p:txBody>
          <a:bodyPr wrap="square">
            <a:spAutoFit/>
          </a:bodyPr>
          <a:lstStyle/>
          <a:p>
            <a:pPr algn="ctr">
              <a:lnSpc>
                <a:spcPct val="120000"/>
              </a:lnSpc>
              <a:defRPr/>
            </a:pPr>
            <a:r>
              <a:rPr lang="en-US" sz="3600" b="1" dirty="0">
                <a:solidFill>
                  <a:srgbClr val="C00000"/>
                </a:solidFill>
                <a:latin typeface="Arial" pitchFamily="34" charset="0"/>
                <a:ea typeface="Verdana" pitchFamily="34" charset="0"/>
                <a:cs typeface="Arial" pitchFamily="34" charset="0"/>
              </a:rPr>
              <a:t>Tai </a:t>
            </a:r>
            <a:r>
              <a:rPr lang="en-US" sz="3600" b="1" dirty="0" err="1">
                <a:solidFill>
                  <a:srgbClr val="C00000"/>
                </a:solidFill>
                <a:latin typeface="Arial" pitchFamily="34" charset="0"/>
                <a:ea typeface="Verdana" pitchFamily="34" charset="0"/>
                <a:cs typeface="Arial" pitchFamily="34" charset="0"/>
              </a:rPr>
              <a:t>biến</a:t>
            </a:r>
            <a:r>
              <a:rPr lang="en-US" sz="3600" b="1" dirty="0">
                <a:solidFill>
                  <a:srgbClr val="C00000"/>
                </a:solidFill>
                <a:latin typeface="Arial" pitchFamily="34" charset="0"/>
                <a:ea typeface="Verdana" pitchFamily="34" charset="0"/>
                <a:cs typeface="Arial" pitchFamily="34" charset="0"/>
              </a:rPr>
              <a:t> </a:t>
            </a:r>
            <a:r>
              <a:rPr lang="en-US" sz="3600" b="1" dirty="0" err="1">
                <a:solidFill>
                  <a:srgbClr val="C00000"/>
                </a:solidFill>
                <a:latin typeface="Arial" pitchFamily="34" charset="0"/>
                <a:ea typeface="Verdana" pitchFamily="34" charset="0"/>
                <a:cs typeface="Arial" pitchFamily="34" charset="0"/>
              </a:rPr>
              <a:t>mạch</a:t>
            </a:r>
            <a:r>
              <a:rPr lang="en-US" sz="3600" b="1" dirty="0">
                <a:solidFill>
                  <a:srgbClr val="C00000"/>
                </a:solidFill>
                <a:latin typeface="Arial" pitchFamily="34" charset="0"/>
                <a:ea typeface="Verdana" pitchFamily="34" charset="0"/>
                <a:cs typeface="Arial" pitchFamily="34" charset="0"/>
              </a:rPr>
              <a:t> </a:t>
            </a:r>
            <a:r>
              <a:rPr lang="en-US" sz="3600" b="1" dirty="0" err="1">
                <a:solidFill>
                  <a:srgbClr val="C00000"/>
                </a:solidFill>
                <a:latin typeface="Arial" pitchFamily="34" charset="0"/>
                <a:ea typeface="Verdana" pitchFamily="34" charset="0"/>
                <a:cs typeface="Arial" pitchFamily="34" charset="0"/>
              </a:rPr>
              <a:t>máu</a:t>
            </a:r>
            <a:r>
              <a:rPr lang="en-US" sz="3600" b="1" dirty="0">
                <a:solidFill>
                  <a:srgbClr val="C00000"/>
                </a:solidFill>
                <a:latin typeface="Arial" pitchFamily="34" charset="0"/>
                <a:ea typeface="Verdana" pitchFamily="34" charset="0"/>
                <a:cs typeface="Arial" pitchFamily="34" charset="0"/>
              </a:rPr>
              <a:t> </a:t>
            </a:r>
            <a:r>
              <a:rPr lang="en-US" sz="3600" b="1" dirty="0" err="1">
                <a:solidFill>
                  <a:srgbClr val="C00000"/>
                </a:solidFill>
                <a:latin typeface="Arial" pitchFamily="34" charset="0"/>
                <a:ea typeface="Verdana" pitchFamily="34" charset="0"/>
                <a:cs typeface="Arial" pitchFamily="34" charset="0"/>
              </a:rPr>
              <a:t>não</a:t>
            </a:r>
            <a:r>
              <a:rPr lang="en-US" sz="3600" b="1" dirty="0">
                <a:solidFill>
                  <a:srgbClr val="C00000"/>
                </a:solidFill>
                <a:latin typeface="Arial" pitchFamily="34" charset="0"/>
                <a:ea typeface="Verdana" pitchFamily="34" charset="0"/>
                <a:cs typeface="Arial" pitchFamily="34" charset="0"/>
              </a:rPr>
              <a:t>: </a:t>
            </a:r>
            <a:r>
              <a:rPr lang="en-US" sz="3600" b="1" dirty="0" err="1">
                <a:solidFill>
                  <a:srgbClr val="C00000"/>
                </a:solidFill>
                <a:latin typeface="Arial" pitchFamily="34" charset="0"/>
                <a:ea typeface="Verdana" pitchFamily="34" charset="0"/>
                <a:cs typeface="Arial" pitchFamily="34" charset="0"/>
              </a:rPr>
              <a:t>cao</a:t>
            </a:r>
            <a:r>
              <a:rPr lang="en-US" sz="3600" b="1" dirty="0">
                <a:solidFill>
                  <a:srgbClr val="C00000"/>
                </a:solidFill>
                <a:latin typeface="Arial" pitchFamily="34" charset="0"/>
                <a:ea typeface="Verdana" pitchFamily="34" charset="0"/>
                <a:cs typeface="Arial" pitchFamily="34" charset="0"/>
              </a:rPr>
              <a:t> </a:t>
            </a:r>
            <a:r>
              <a:rPr lang="en-US" sz="3600" b="1" dirty="0" err="1">
                <a:solidFill>
                  <a:srgbClr val="C00000"/>
                </a:solidFill>
                <a:latin typeface="Arial" pitchFamily="34" charset="0"/>
                <a:ea typeface="Verdana" pitchFamily="34" charset="0"/>
                <a:cs typeface="Arial" pitchFamily="34" charset="0"/>
              </a:rPr>
              <a:t>gấp</a:t>
            </a:r>
            <a:r>
              <a:rPr lang="en-US" sz="3600" b="1" dirty="0">
                <a:solidFill>
                  <a:srgbClr val="C00000"/>
                </a:solidFill>
                <a:latin typeface="Arial" pitchFamily="34" charset="0"/>
                <a:ea typeface="Verdana" pitchFamily="34" charset="0"/>
                <a:cs typeface="Arial" pitchFamily="34" charset="0"/>
              </a:rPr>
              <a:t> 2- 4 </a:t>
            </a:r>
            <a:r>
              <a:rPr lang="en-US" sz="3600" b="1" dirty="0" err="1">
                <a:solidFill>
                  <a:srgbClr val="C00000"/>
                </a:solidFill>
                <a:latin typeface="Arial" pitchFamily="34" charset="0"/>
                <a:ea typeface="Verdana" pitchFamily="34" charset="0"/>
                <a:cs typeface="Arial" pitchFamily="34" charset="0"/>
              </a:rPr>
              <a:t>lần</a:t>
            </a:r>
            <a:endParaRPr lang="en-US" sz="3600" b="1" dirty="0">
              <a:solidFill>
                <a:srgbClr val="C00000"/>
              </a:solidFill>
              <a:latin typeface="Arial" pitchFamily="34" charset="0"/>
              <a:ea typeface="Verdana" pitchFamily="34" charset="0"/>
              <a:cs typeface="Arial" pitchFamily="34" charset="0"/>
            </a:endParaRPr>
          </a:p>
        </p:txBody>
      </p:sp>
    </p:spTree>
    <p:extLst>
      <p:ext uri="{BB962C8B-B14F-4D97-AF65-F5344CB8AC3E}">
        <p14:creationId xmlns:p14="http://schemas.microsoft.com/office/powerpoint/2010/main" val="13817722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Picture 4"/>
          <p:cNvPicPr>
            <a:picLocks noChangeAspect="1" noChangeArrowheads="1"/>
          </p:cNvPicPr>
          <p:nvPr/>
        </p:nvPicPr>
        <p:blipFill>
          <a:blip r:embed="rId2" cstate="print"/>
          <a:srcRect/>
          <a:stretch>
            <a:fillRect/>
          </a:stretch>
        </p:blipFill>
        <p:spPr bwMode="auto">
          <a:xfrm>
            <a:off x="228600" y="2209800"/>
            <a:ext cx="4657738" cy="3449638"/>
          </a:xfrm>
          <a:prstGeom prst="rect">
            <a:avLst/>
          </a:prstGeom>
          <a:noFill/>
          <a:ln w="9525">
            <a:noFill/>
            <a:miter lim="800000"/>
            <a:headEnd/>
            <a:tailEnd/>
          </a:ln>
        </p:spPr>
      </p:pic>
      <p:pic>
        <p:nvPicPr>
          <p:cNvPr id="45060" name="Picture 5" descr="14"/>
          <p:cNvPicPr>
            <a:picLocks noChangeAspect="1" noChangeArrowheads="1"/>
          </p:cNvPicPr>
          <p:nvPr/>
        </p:nvPicPr>
        <p:blipFill>
          <a:blip r:embed="rId3" cstate="print"/>
          <a:srcRect/>
          <a:stretch>
            <a:fillRect/>
          </a:stretch>
        </p:blipFill>
        <p:spPr bwMode="auto">
          <a:xfrm>
            <a:off x="5105400" y="2209800"/>
            <a:ext cx="3733800" cy="3449638"/>
          </a:xfrm>
          <a:prstGeom prst="rect">
            <a:avLst/>
          </a:prstGeom>
          <a:noFill/>
          <a:ln w="9525">
            <a:noFill/>
            <a:miter lim="800000"/>
            <a:headEnd/>
            <a:tailEnd/>
          </a:ln>
        </p:spPr>
      </p:pic>
      <p:sp>
        <p:nvSpPr>
          <p:cNvPr id="45061" name="Text Box 6"/>
          <p:cNvSpPr txBox="1">
            <a:spLocks noChangeArrowheads="1"/>
          </p:cNvSpPr>
          <p:nvPr/>
        </p:nvSpPr>
        <p:spPr bwMode="auto">
          <a:xfrm>
            <a:off x="1219200" y="5851358"/>
            <a:ext cx="2514600" cy="461665"/>
          </a:xfrm>
          <a:prstGeom prst="rect">
            <a:avLst/>
          </a:prstGeom>
          <a:noFill/>
          <a:ln w="12700">
            <a:noFill/>
            <a:miter lim="800000"/>
            <a:headEnd type="none" w="sm" len="sm"/>
            <a:tailEnd type="none" w="sm" len="sm"/>
          </a:ln>
        </p:spPr>
        <p:txBody>
          <a:bodyPr>
            <a:spAutoFit/>
          </a:bodyPr>
          <a:lstStyle/>
          <a:p>
            <a:pPr algn="ctr">
              <a:lnSpc>
                <a:spcPct val="100000"/>
              </a:lnSpc>
              <a:spcBef>
                <a:spcPct val="50000"/>
              </a:spcBef>
              <a:buClrTx/>
              <a:buFontTx/>
              <a:buNone/>
            </a:pPr>
            <a:r>
              <a:rPr lang="en-US" sz="2400" b="1">
                <a:solidFill>
                  <a:schemeClr val="tx1"/>
                </a:solidFill>
                <a:latin typeface="Arial" pitchFamily="34" charset="0"/>
              </a:rPr>
              <a:t>Ung th­ư vú</a:t>
            </a:r>
          </a:p>
        </p:txBody>
      </p:sp>
      <p:sp>
        <p:nvSpPr>
          <p:cNvPr id="45062" name="Text Box 7"/>
          <p:cNvSpPr txBox="1">
            <a:spLocks noChangeArrowheads="1"/>
          </p:cNvSpPr>
          <p:nvPr/>
        </p:nvSpPr>
        <p:spPr bwMode="auto">
          <a:xfrm>
            <a:off x="5257800" y="5867400"/>
            <a:ext cx="3429000" cy="461665"/>
          </a:xfrm>
          <a:prstGeom prst="rect">
            <a:avLst/>
          </a:prstGeom>
          <a:noFill/>
          <a:ln w="12700">
            <a:noFill/>
            <a:miter lim="800000"/>
            <a:headEnd type="none" w="sm" len="sm"/>
            <a:tailEnd type="none" w="sm" len="sm"/>
          </a:ln>
        </p:spPr>
        <p:txBody>
          <a:bodyPr>
            <a:spAutoFit/>
          </a:bodyPr>
          <a:lstStyle/>
          <a:p>
            <a:pPr algn="ctr">
              <a:lnSpc>
                <a:spcPct val="100000"/>
              </a:lnSpc>
              <a:spcBef>
                <a:spcPct val="50000"/>
              </a:spcBef>
              <a:buClrTx/>
              <a:buFontTx/>
              <a:buNone/>
            </a:pPr>
            <a:r>
              <a:rPr lang="en-US" sz="2400" b="1">
                <a:solidFill>
                  <a:schemeClr val="tx1"/>
                </a:solidFill>
                <a:latin typeface="Arial" pitchFamily="34" charset="0"/>
              </a:rPr>
              <a:t>Ung thư cổ tử cung</a:t>
            </a:r>
          </a:p>
        </p:txBody>
      </p:sp>
      <p:sp>
        <p:nvSpPr>
          <p:cNvPr id="7" name="Rectangle 2"/>
          <p:cNvSpPr>
            <a:spLocks noGrp="1" noChangeArrowheads="1"/>
          </p:cNvSpPr>
          <p:nvPr>
            <p:ph type="title"/>
          </p:nvPr>
        </p:nvSpPr>
        <p:spPr>
          <a:xfrm>
            <a:off x="457200" y="228600"/>
            <a:ext cx="8229600" cy="1066800"/>
          </a:xfrm>
        </p:spPr>
        <p:txBody>
          <a:bodyPr/>
          <a:lstStyle/>
          <a:p>
            <a:pPr eaLnBrk="1" hangingPunct="1">
              <a:defRPr/>
            </a:pPr>
            <a:r>
              <a:rPr lang="en-US" sz="4000"/>
              <a:t>HÚT THUỐC VÀ BỆNH UNG THƯ</a:t>
            </a:r>
          </a:p>
        </p:txBody>
      </p:sp>
    </p:spTree>
    <p:extLst>
      <p:ext uri="{BB962C8B-B14F-4D97-AF65-F5344CB8AC3E}">
        <p14:creationId xmlns:p14="http://schemas.microsoft.com/office/powerpoint/2010/main" val="41621510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a:xfrm>
            <a:off x="0" y="228600"/>
            <a:ext cx="9144000" cy="1066800"/>
          </a:xfrm>
        </p:spPr>
        <p:txBody>
          <a:bodyPr>
            <a:noAutofit/>
          </a:bodyPr>
          <a:lstStyle/>
          <a:p>
            <a:pPr eaLnBrk="1" hangingPunct="1">
              <a:defRPr/>
            </a:pPr>
            <a:r>
              <a:rPr lang="en-US" sz="3600"/>
              <a:t>HÚT THUỐC VÀ SỨC KHOẺ SINH SẢN</a:t>
            </a:r>
          </a:p>
        </p:txBody>
      </p:sp>
      <p:sp>
        <p:nvSpPr>
          <p:cNvPr id="280579" name="Rectangle 3"/>
          <p:cNvSpPr>
            <a:spLocks noGrp="1" noChangeArrowheads="1"/>
          </p:cNvSpPr>
          <p:nvPr>
            <p:ph type="body" idx="1"/>
          </p:nvPr>
        </p:nvSpPr>
        <p:spPr>
          <a:xfrm>
            <a:off x="381000" y="1447800"/>
            <a:ext cx="8382000" cy="4953000"/>
          </a:xfrm>
        </p:spPr>
        <p:txBody>
          <a:bodyPr>
            <a:normAutofit fontScale="92500"/>
          </a:bodyPr>
          <a:lstStyle/>
          <a:p>
            <a:pPr marL="0" indent="0" algn="just" eaLnBrk="1" hangingPunct="1">
              <a:lnSpc>
                <a:spcPct val="110000"/>
              </a:lnSpc>
              <a:spcBef>
                <a:spcPts val="0"/>
              </a:spcBef>
              <a:buNone/>
              <a:defRPr/>
            </a:pPr>
            <a:r>
              <a:rPr lang="nl-NL" sz="3000">
                <a:solidFill>
                  <a:srgbClr val="C00000"/>
                </a:solidFill>
                <a:effectLst>
                  <a:outerShdw blurRad="38100" dist="38100" dir="2700000" algn="tl">
                    <a:srgbClr val="FFFFFF"/>
                  </a:outerShdw>
                </a:effectLst>
              </a:rPr>
              <a:t>Khói thuốc gây ra rất nhiều tác hại đối với sức khoẻ sinh sản của phụ nữ:</a:t>
            </a:r>
          </a:p>
          <a:p>
            <a:pPr lvl="1" algn="just" eaLnBrk="1" hangingPunct="1">
              <a:lnSpc>
                <a:spcPct val="150000"/>
              </a:lnSpc>
              <a:spcBef>
                <a:spcPts val="600"/>
              </a:spcBef>
              <a:buFont typeface="Wingdings" pitchFamily="2" charset="2"/>
              <a:buChar char="§"/>
              <a:defRPr/>
            </a:pPr>
            <a:r>
              <a:rPr lang="nl-NL" sz="2400">
                <a:solidFill>
                  <a:srgbClr val="000000"/>
                </a:solidFill>
                <a:effectLst>
                  <a:outerShdw blurRad="38100" dist="38100" dir="2700000" algn="tl">
                    <a:srgbClr val="FFFFFF"/>
                  </a:outerShdw>
                </a:effectLst>
              </a:rPr>
              <a:t>Tỷ lệ sinh đẻ ở phụ nữ hút thuốc thấp hơn khoảng 30% so với phụ nữ không hút thuốc</a:t>
            </a:r>
            <a:r>
              <a:rPr lang="en-US" sz="2400">
                <a:solidFill>
                  <a:srgbClr val="000000"/>
                </a:solidFill>
                <a:effectLst>
                  <a:outerShdw blurRad="38100" dist="38100" dir="2700000" algn="tl">
                    <a:srgbClr val="FFFFFF"/>
                  </a:outerShdw>
                </a:effectLst>
              </a:rPr>
              <a:t> </a:t>
            </a:r>
          </a:p>
          <a:p>
            <a:pPr lvl="1" algn="just" eaLnBrk="1" hangingPunct="1">
              <a:lnSpc>
                <a:spcPct val="150000"/>
              </a:lnSpc>
              <a:spcBef>
                <a:spcPts val="600"/>
              </a:spcBef>
              <a:buFont typeface="Wingdings" pitchFamily="2" charset="2"/>
              <a:buChar char="§"/>
              <a:defRPr/>
            </a:pPr>
            <a:r>
              <a:rPr lang="nl-NL" sz="2400">
                <a:solidFill>
                  <a:srgbClr val="000000"/>
                </a:solidFill>
                <a:effectLst>
                  <a:outerShdw blurRad="38100" dist="38100" dir="2700000" algn="tl">
                    <a:srgbClr val="FFFFFF"/>
                  </a:outerShdw>
                </a:effectLst>
              </a:rPr>
              <a:t>Ở những phụ nữ hút thuốc nguy cơ sảy thai cao gấp 1,5 so với những người không hút</a:t>
            </a:r>
            <a:endParaRPr lang="en-US" sz="2400">
              <a:solidFill>
                <a:srgbClr val="000000"/>
              </a:solidFill>
              <a:effectLst>
                <a:outerShdw blurRad="38100" dist="38100" dir="2700000" algn="tl">
                  <a:srgbClr val="FFFFFF"/>
                </a:outerShdw>
              </a:effectLst>
            </a:endParaRPr>
          </a:p>
          <a:p>
            <a:pPr lvl="1" algn="just" eaLnBrk="1" hangingPunct="1">
              <a:lnSpc>
                <a:spcPct val="150000"/>
              </a:lnSpc>
              <a:spcBef>
                <a:spcPts val="600"/>
              </a:spcBef>
              <a:buFont typeface="Wingdings" pitchFamily="2" charset="2"/>
              <a:buChar char="§"/>
              <a:defRPr/>
            </a:pPr>
            <a:r>
              <a:rPr lang="nl-NL" sz="2400">
                <a:solidFill>
                  <a:srgbClr val="000000"/>
                </a:solidFill>
                <a:effectLst>
                  <a:outerShdw blurRad="38100" dist="38100" dir="2700000" algn="tl">
                    <a:srgbClr val="FFFFFF"/>
                  </a:outerShdw>
                </a:effectLst>
              </a:rPr>
              <a:t>Hạn chế hiệu quả điều trị vô sinh</a:t>
            </a:r>
          </a:p>
          <a:p>
            <a:pPr lvl="1" algn="just" eaLnBrk="1" hangingPunct="1">
              <a:lnSpc>
                <a:spcPct val="150000"/>
              </a:lnSpc>
              <a:spcBef>
                <a:spcPts val="600"/>
              </a:spcBef>
              <a:buFont typeface="Wingdings" pitchFamily="2" charset="2"/>
              <a:buChar char="§"/>
              <a:defRPr/>
            </a:pPr>
            <a:r>
              <a:rPr lang="nl-NL" sz="2400">
                <a:solidFill>
                  <a:srgbClr val="000000"/>
                </a:solidFill>
                <a:effectLst>
                  <a:outerShdw blurRad="38100" dist="38100" dir="2700000" algn="tl">
                    <a:srgbClr val="FFFFFF"/>
                  </a:outerShdw>
                </a:effectLst>
              </a:rPr>
              <a:t>Gây mãn kinh sớm</a:t>
            </a:r>
            <a:r>
              <a:rPr lang="en-US" sz="2400">
                <a:solidFill>
                  <a:srgbClr val="000000"/>
                </a:solidFill>
                <a:effectLst>
                  <a:outerShdw blurRad="38100" dist="38100" dir="2700000" algn="tl">
                    <a:srgbClr val="FFFFFF"/>
                  </a:outerShdw>
                </a:effectLst>
              </a:rPr>
              <a:t> </a:t>
            </a:r>
          </a:p>
          <a:p>
            <a:pPr lvl="1" algn="just" eaLnBrk="1" hangingPunct="1">
              <a:lnSpc>
                <a:spcPct val="150000"/>
              </a:lnSpc>
              <a:spcBef>
                <a:spcPts val="600"/>
              </a:spcBef>
              <a:buFont typeface="Wingdings" pitchFamily="2" charset="2"/>
              <a:buChar char="§"/>
              <a:defRPr/>
            </a:pPr>
            <a:r>
              <a:rPr lang="nl-NL" sz="2400">
                <a:solidFill>
                  <a:srgbClr val="000000"/>
                </a:solidFill>
                <a:effectLst>
                  <a:outerShdw blurRad="38100" dist="38100" dir="2700000" algn="tl">
                    <a:srgbClr val="FFFFFF"/>
                  </a:outerShdw>
                </a:effectLst>
              </a:rPr>
              <a:t>Đẻ non...</a:t>
            </a:r>
          </a:p>
        </p:txBody>
      </p:sp>
    </p:spTree>
    <p:extLst>
      <p:ext uri="{BB962C8B-B14F-4D97-AF65-F5344CB8AC3E}">
        <p14:creationId xmlns:p14="http://schemas.microsoft.com/office/powerpoint/2010/main" val="240726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1143000"/>
          </a:xfrm>
        </p:spPr>
        <p:txBody>
          <a:bodyPr>
            <a:normAutofit fontScale="90000"/>
          </a:bodyPr>
          <a:lstStyle/>
          <a:p>
            <a:r>
              <a:rPr lang="en-US" sz="4000" dirty="0">
                <a:solidFill>
                  <a:srgbClr val="FF0000"/>
                </a:solidFill>
                <a:effectLst>
                  <a:outerShdw blurRad="38100" dist="38100" dir="2700000" algn="tl">
                    <a:srgbClr val="000000">
                      <a:alpha val="43137"/>
                    </a:srgbClr>
                  </a:outerShdw>
                </a:effectLst>
                <a:cs typeface="Arial" pitchFamily="34" charset="0"/>
              </a:rPr>
              <a:t/>
            </a:r>
            <a:br>
              <a:rPr lang="en-US" sz="4000" dirty="0">
                <a:solidFill>
                  <a:srgbClr val="FF0000"/>
                </a:solidFill>
                <a:effectLst>
                  <a:outerShdw blurRad="38100" dist="38100" dir="2700000" algn="tl">
                    <a:srgbClr val="000000">
                      <a:alpha val="43137"/>
                    </a:srgbClr>
                  </a:outerShdw>
                </a:effectLst>
                <a:cs typeface="Arial" pitchFamily="34" charset="0"/>
              </a:rPr>
            </a:br>
            <a:r>
              <a:rPr lang="en-US" sz="3800" dirty="0">
                <a:solidFill>
                  <a:srgbClr val="FF0000"/>
                </a:solidFill>
                <a:effectLst>
                  <a:outerShdw blurRad="38100" dist="38100" dir="2700000" algn="tl">
                    <a:srgbClr val="000000">
                      <a:alpha val="43137"/>
                    </a:srgbClr>
                  </a:outerShdw>
                </a:effectLst>
                <a:cs typeface="Arial" pitchFamily="34" charset="0"/>
              </a:rPr>
              <a:t>PHẦN 1: TÌNH HÌNH SỬ DỤNG THUỐC LÁ</a:t>
            </a:r>
            <a:br>
              <a:rPr lang="en-US" sz="3800" dirty="0">
                <a:solidFill>
                  <a:srgbClr val="FF0000"/>
                </a:solidFill>
                <a:effectLst>
                  <a:outerShdw blurRad="38100" dist="38100" dir="2700000" algn="tl">
                    <a:srgbClr val="000000">
                      <a:alpha val="43137"/>
                    </a:srgbClr>
                  </a:outerShdw>
                </a:effectLst>
                <a:cs typeface="Arial" pitchFamily="34" charset="0"/>
              </a:rPr>
            </a:br>
            <a:endParaRPr lang="en-US" sz="3800" dirty="0"/>
          </a:p>
        </p:txBody>
      </p:sp>
      <p:sp>
        <p:nvSpPr>
          <p:cNvPr id="4" name="Rectangle 2"/>
          <p:cNvSpPr>
            <a:spLocks noGrp="1" noChangeArrowheads="1"/>
          </p:cNvSpPr>
          <p:nvPr>
            <p:ph idx="1"/>
          </p:nvPr>
        </p:nvSpPr>
        <p:spPr>
          <a:xfrm>
            <a:off x="457200" y="1600200"/>
            <a:ext cx="5943600" cy="4525963"/>
          </a:xfrm>
        </p:spPr>
        <p:txBody>
          <a:bodyPr>
            <a:noAutofit/>
          </a:bodyPr>
          <a:lstStyle/>
          <a:p>
            <a:pPr eaLnBrk="1" fontAlgn="auto" hangingPunct="1">
              <a:spcAft>
                <a:spcPts val="0"/>
              </a:spcAft>
              <a:defRPr/>
            </a:pPr>
            <a:r>
              <a:rPr lang="en-US" sz="2400" b="1" dirty="0">
                <a:solidFill>
                  <a:schemeClr val="tx1"/>
                </a:solidFill>
                <a:effectLst>
                  <a:outerShdw blurRad="38100" dist="38100" dir="2700000" algn="tl">
                    <a:srgbClr val="000000">
                      <a:alpha val="43137"/>
                    </a:srgbClr>
                  </a:outerShdw>
                </a:effectLst>
                <a:latin typeface="Arial" pitchFamily="34" charset="0"/>
                <a:cs typeface="Arial" pitchFamily="34" charset="0"/>
              </a:rPr>
              <a:t>SỐ CA TỬ VONG DO THUỐC LÁ TRÊN THẾ GIỚI</a:t>
            </a:r>
          </a:p>
          <a:p>
            <a:pPr marL="0" lvl="0" indent="0">
              <a:buNone/>
            </a:pPr>
            <a:r>
              <a:rPr lang="en-US" sz="2400" dirty="0" err="1">
                <a:solidFill>
                  <a:srgbClr val="000000"/>
                </a:solidFill>
                <a:latin typeface="Times New Roman" panose="02020603050405020304" pitchFamily="18" charset="0"/>
                <a:cs typeface="Times New Roman" panose="02020603050405020304" pitchFamily="18" charset="0"/>
              </a:rPr>
              <a:t>Thế</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8 </a:t>
            </a:r>
            <a:r>
              <a:rPr lang="en-US" sz="2400" dirty="0" err="1">
                <a:latin typeface="Times New Roman" panose="02020603050405020304" pitchFamily="18" charset="0"/>
                <a:cs typeface="Times New Roman" panose="02020603050405020304" pitchFamily="18" charset="0"/>
              </a:rPr>
              <a:t>triệu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AU" sz="2400" dirty="0" err="1">
                <a:latin typeface="Times New Roman" panose="02020603050405020304" pitchFamily="18" charset="0"/>
                <a:cs typeface="Times New Roman" panose="02020603050405020304" pitchFamily="18" charset="0"/>
              </a:rPr>
              <a:t>xấp</a:t>
            </a:r>
            <a:r>
              <a:rPr lang="en-AU" sz="2400" dirty="0">
                <a:latin typeface="Times New Roman" panose="02020603050405020304" pitchFamily="18" charset="0"/>
                <a:cs typeface="Times New Roman" panose="02020603050405020304" pitchFamily="18" charset="0"/>
              </a:rPr>
              <a:t> </a:t>
            </a:r>
            <a:r>
              <a:rPr lang="en-AU" sz="2400" dirty="0" err="1">
                <a:latin typeface="Times New Roman" panose="02020603050405020304" pitchFamily="18" charset="0"/>
                <a:cs typeface="Times New Roman" panose="02020603050405020304" pitchFamily="18" charset="0"/>
              </a:rPr>
              <a:t>xỉ</a:t>
            </a:r>
            <a:r>
              <a:rPr lang="en-AU" sz="2400" dirty="0">
                <a:latin typeface="Times New Roman" panose="02020603050405020304" pitchFamily="18" charset="0"/>
                <a:cs typeface="Times New Roman" panose="02020603050405020304" pitchFamily="18" charset="0"/>
              </a:rPr>
              <a:t> 21.000 </a:t>
            </a:r>
            <a:r>
              <a:rPr lang="en-AU" sz="2400" dirty="0" err="1">
                <a:latin typeface="Times New Roman" panose="02020603050405020304" pitchFamily="18" charset="0"/>
                <a:cs typeface="Times New Roman" panose="02020603050405020304" pitchFamily="18" charset="0"/>
              </a:rPr>
              <a:t>người</a:t>
            </a:r>
            <a:r>
              <a:rPr lang="en-AU" sz="2400" dirty="0">
                <a:latin typeface="Times New Roman" panose="02020603050405020304" pitchFamily="18" charset="0"/>
                <a:cs typeface="Times New Roman" panose="02020603050405020304" pitchFamily="18" charset="0"/>
              </a:rPr>
              <a:t> </a:t>
            </a:r>
            <a:r>
              <a:rPr lang="en-AU" sz="2400" dirty="0" err="1">
                <a:latin typeface="Times New Roman" panose="02020603050405020304" pitchFamily="18" charset="0"/>
                <a:cs typeface="Times New Roman" panose="02020603050405020304" pitchFamily="18" charset="0"/>
              </a:rPr>
              <a:t>chết</a:t>
            </a:r>
            <a:r>
              <a:rPr lang="en-AU" sz="2400" dirty="0">
                <a:latin typeface="Times New Roman" panose="02020603050405020304" pitchFamily="18" charset="0"/>
                <a:cs typeface="Times New Roman" panose="02020603050405020304" pitchFamily="18" charset="0"/>
              </a:rPr>
              <a:t>, </a:t>
            </a:r>
            <a:r>
              <a:rPr lang="en-AU" sz="2400" dirty="0" err="1">
                <a:latin typeface="Times New Roman" panose="02020603050405020304" pitchFamily="18" charset="0"/>
                <a:cs typeface="Times New Roman" panose="02020603050405020304" pitchFamily="18" charset="0"/>
              </a:rPr>
              <a:t>tương</a:t>
            </a:r>
            <a:r>
              <a:rPr lang="en-AU" sz="2400" dirty="0">
                <a:latin typeface="Times New Roman" panose="02020603050405020304" pitchFamily="18" charset="0"/>
                <a:cs typeface="Times New Roman" panose="02020603050405020304" pitchFamily="18" charset="0"/>
              </a:rPr>
              <a:t> </a:t>
            </a:r>
            <a:r>
              <a:rPr lang="en-AU" sz="2400" dirty="0" err="1">
                <a:latin typeface="Times New Roman" panose="02020603050405020304" pitchFamily="18" charset="0"/>
                <a:cs typeface="Times New Roman" panose="02020603050405020304" pitchFamily="18" charset="0"/>
              </a:rPr>
              <a:t>đương</a:t>
            </a:r>
            <a:r>
              <a:rPr lang="en-AU" sz="2400" dirty="0">
                <a:latin typeface="Times New Roman" panose="02020603050405020304" pitchFamily="18" charset="0"/>
                <a:cs typeface="Times New Roman" panose="02020603050405020304" pitchFamily="18" charset="0"/>
              </a:rPr>
              <a:t> </a:t>
            </a:r>
            <a:r>
              <a:rPr lang="en-AU" sz="2400" dirty="0" err="1">
                <a:latin typeface="Times New Roman" panose="02020603050405020304" pitchFamily="18" charset="0"/>
                <a:cs typeface="Times New Roman" panose="02020603050405020304" pitchFamily="18" charset="0"/>
              </a:rPr>
              <a:t>việc</a:t>
            </a:r>
            <a:r>
              <a:rPr lang="en-AU" sz="2400" dirty="0">
                <a:latin typeface="Times New Roman" panose="02020603050405020304" pitchFamily="18" charset="0"/>
                <a:cs typeface="Times New Roman" panose="02020603050405020304" pitchFamily="18" charset="0"/>
              </a:rPr>
              <a:t> 73 </a:t>
            </a:r>
            <a:r>
              <a:rPr lang="en-AU" sz="2400" dirty="0" err="1">
                <a:latin typeface="Times New Roman" panose="02020603050405020304" pitchFamily="18" charset="0"/>
                <a:cs typeface="Times New Roman" panose="02020603050405020304" pitchFamily="18" charset="0"/>
              </a:rPr>
              <a:t>chiếc</a:t>
            </a:r>
            <a:r>
              <a:rPr lang="en-AU" sz="2400" dirty="0">
                <a:latin typeface="Times New Roman" panose="02020603050405020304" pitchFamily="18" charset="0"/>
                <a:cs typeface="Times New Roman" panose="02020603050405020304" pitchFamily="18" charset="0"/>
              </a:rPr>
              <a:t> </a:t>
            </a:r>
            <a:r>
              <a:rPr lang="en-AU" sz="2400" dirty="0" err="1">
                <a:latin typeface="Times New Roman" panose="02020603050405020304" pitchFamily="18" charset="0"/>
                <a:cs typeface="Times New Roman" panose="02020603050405020304" pitchFamily="18" charset="0"/>
              </a:rPr>
              <a:t>máy</a:t>
            </a:r>
            <a:r>
              <a:rPr lang="en-AU" sz="2400" dirty="0">
                <a:latin typeface="Times New Roman" panose="02020603050405020304" pitchFamily="18" charset="0"/>
                <a:cs typeface="Times New Roman" panose="02020603050405020304" pitchFamily="18" charset="0"/>
              </a:rPr>
              <a:t> bay Boeing 777 </a:t>
            </a:r>
            <a:r>
              <a:rPr lang="en-AU" sz="2400" dirty="0" err="1">
                <a:latin typeface="Times New Roman" panose="02020603050405020304" pitchFamily="18" charset="0"/>
                <a:cs typeface="Times New Roman" panose="02020603050405020304" pitchFamily="18" charset="0"/>
              </a:rPr>
              <a:t>gặp</a:t>
            </a:r>
            <a:r>
              <a:rPr lang="en-AU" sz="2400" dirty="0">
                <a:latin typeface="Times New Roman" panose="02020603050405020304" pitchFamily="18" charset="0"/>
                <a:cs typeface="Times New Roman" panose="02020603050405020304" pitchFamily="18" charset="0"/>
              </a:rPr>
              <a:t> tai </a:t>
            </a:r>
            <a:r>
              <a:rPr lang="en-AU" sz="2400" dirty="0" err="1">
                <a:latin typeface="Times New Roman" panose="02020603050405020304" pitchFamily="18" charset="0"/>
                <a:cs typeface="Times New Roman" panose="02020603050405020304" pitchFamily="18" charset="0"/>
              </a:rPr>
              <a:t>nạn</a:t>
            </a:r>
            <a:r>
              <a:rPr lang="en-AU" sz="2400" dirty="0">
                <a:latin typeface="Times New Roman" panose="02020603050405020304" pitchFamily="18" charset="0"/>
                <a:cs typeface="Times New Roman" panose="02020603050405020304" pitchFamily="18" charset="0"/>
              </a:rPr>
              <a:t>/</a:t>
            </a:r>
            <a:r>
              <a:rPr lang="en-AU" sz="2400" dirty="0" err="1">
                <a:latin typeface="Times New Roman" panose="02020603050405020304" pitchFamily="18" charset="0"/>
                <a:cs typeface="Times New Roman" panose="02020603050405020304" pitchFamily="18" charset="0"/>
              </a:rPr>
              <a:t>ngày</a:t>
            </a:r>
            <a:r>
              <a:rPr lang="en-AU" sz="2400" dirty="0">
                <a:latin typeface="Times New Roman" panose="02020603050405020304" pitchFamily="18" charset="0"/>
                <a:cs typeface="Times New Roman" panose="02020603050405020304" pitchFamily="18" charset="0"/>
              </a:rPr>
              <a:t>, </a:t>
            </a:r>
            <a:r>
              <a:rPr lang="en-AU" sz="2400" dirty="0" err="1">
                <a:latin typeface="Times New Roman" panose="02020603050405020304" pitchFamily="18" charset="0"/>
                <a:cs typeface="Times New Roman" panose="02020603050405020304" pitchFamily="18" charset="0"/>
              </a:rPr>
              <a:t>và</a:t>
            </a:r>
            <a:r>
              <a:rPr lang="en-AU" sz="2400" dirty="0">
                <a:latin typeface="Times New Roman" panose="02020603050405020304" pitchFamily="18" charset="0"/>
                <a:cs typeface="Times New Roman" panose="02020603050405020304" pitchFamily="18" charset="0"/>
              </a:rPr>
              <a:t> </a:t>
            </a:r>
            <a:r>
              <a:rPr lang="en-AU" sz="2400" dirty="0" err="1">
                <a:latin typeface="Times New Roman" panose="02020603050405020304" pitchFamily="18" charset="0"/>
                <a:cs typeface="Times New Roman" panose="02020603050405020304" pitchFamily="18" charset="0"/>
              </a:rPr>
              <a:t>trung</a:t>
            </a:r>
            <a:r>
              <a:rPr lang="en-AU" sz="2400" dirty="0">
                <a:latin typeface="Times New Roman" panose="02020603050405020304" pitchFamily="18" charset="0"/>
                <a:cs typeface="Times New Roman" panose="02020603050405020304" pitchFamily="18" charset="0"/>
              </a:rPr>
              <a:t> </a:t>
            </a:r>
            <a:r>
              <a:rPr lang="en-AU" sz="2400" dirty="0" err="1">
                <a:latin typeface="Times New Roman" panose="02020603050405020304" pitchFamily="18" charset="0"/>
                <a:cs typeface="Times New Roman" panose="02020603050405020304" pitchFamily="18" charset="0"/>
              </a:rPr>
              <a:t>bình</a:t>
            </a:r>
            <a:r>
              <a:rPr lang="en-AU" sz="2400" dirty="0">
                <a:latin typeface="Times New Roman" panose="02020603050405020304" pitchFamily="18" charset="0"/>
                <a:cs typeface="Times New Roman" panose="02020603050405020304" pitchFamily="18" charset="0"/>
              </a:rPr>
              <a:t> 4 </a:t>
            </a:r>
            <a:r>
              <a:rPr lang="en-AU" sz="2400" dirty="0" err="1">
                <a:latin typeface="Times New Roman" panose="02020603050405020304" pitchFamily="18" charset="0"/>
                <a:cs typeface="Times New Roman" panose="02020603050405020304" pitchFamily="18" charset="0"/>
              </a:rPr>
              <a:t>giây</a:t>
            </a:r>
            <a:r>
              <a:rPr lang="en-AU" sz="2400" dirty="0">
                <a:latin typeface="Times New Roman" panose="02020603050405020304" pitchFamily="18" charset="0"/>
                <a:cs typeface="Times New Roman" panose="02020603050405020304" pitchFamily="18" charset="0"/>
              </a:rPr>
              <a:t> </a:t>
            </a:r>
            <a:r>
              <a:rPr lang="en-AU" sz="2400" dirty="0" err="1">
                <a:latin typeface="Times New Roman" panose="02020603050405020304" pitchFamily="18" charset="0"/>
                <a:cs typeface="Times New Roman" panose="02020603050405020304" pitchFamily="18" charset="0"/>
              </a:rPr>
              <a:t>có</a:t>
            </a:r>
            <a:r>
              <a:rPr lang="en-AU" sz="2400" dirty="0">
                <a:latin typeface="Times New Roman" panose="02020603050405020304" pitchFamily="18" charset="0"/>
                <a:cs typeface="Times New Roman" panose="02020603050405020304" pitchFamily="18" charset="0"/>
              </a:rPr>
              <a:t> 1 </a:t>
            </a:r>
            <a:r>
              <a:rPr lang="en-AU" sz="2400" dirty="0" err="1">
                <a:latin typeface="Times New Roman" panose="02020603050405020304" pitchFamily="18" charset="0"/>
                <a:cs typeface="Times New Roman" panose="02020603050405020304" pitchFamily="18" charset="0"/>
              </a:rPr>
              <a:t>người</a:t>
            </a:r>
            <a:r>
              <a:rPr lang="en-AU" sz="2400" dirty="0">
                <a:latin typeface="Times New Roman" panose="02020603050405020304" pitchFamily="18" charset="0"/>
                <a:cs typeface="Times New Roman" panose="02020603050405020304" pitchFamily="18" charset="0"/>
              </a:rPr>
              <a:t> </a:t>
            </a:r>
            <a:r>
              <a:rPr lang="en-AU" sz="2400" dirty="0" err="1">
                <a:latin typeface="Times New Roman" panose="02020603050405020304" pitchFamily="18" charset="0"/>
                <a:cs typeface="Times New Roman" panose="02020603050405020304" pitchFamily="18" charset="0"/>
              </a:rPr>
              <a:t>chết</a:t>
            </a:r>
            <a:r>
              <a:rPr lang="en-AU" sz="2400" dirty="0">
                <a:latin typeface="Times New Roman" panose="02020603050405020304" pitchFamily="18" charset="0"/>
                <a:cs typeface="Times New Roman" panose="02020603050405020304" pitchFamily="18" charset="0"/>
              </a:rPr>
              <a:t> do </a:t>
            </a:r>
            <a:r>
              <a:rPr lang="en-AU" sz="2400" dirty="0" err="1">
                <a:latin typeface="Times New Roman" panose="02020603050405020304" pitchFamily="18" charset="0"/>
                <a:cs typeface="Times New Roman" panose="02020603050405020304" pitchFamily="18" charset="0"/>
              </a:rPr>
              <a:t>thuốc</a:t>
            </a:r>
            <a:r>
              <a:rPr lang="en-AU" sz="2400" dirty="0">
                <a:latin typeface="Times New Roman" panose="02020603050405020304" pitchFamily="18" charset="0"/>
                <a:cs typeface="Times New Roman" panose="02020603050405020304" pitchFamily="18" charset="0"/>
              </a:rPr>
              <a:t> </a:t>
            </a:r>
            <a:r>
              <a:rPr lang="en-AU" sz="2400" dirty="0" err="1">
                <a:latin typeface="Times New Roman" panose="02020603050405020304" pitchFamily="18" charset="0"/>
                <a:cs typeface="Times New Roman" panose="02020603050405020304" pitchFamily="18" charset="0"/>
              </a:rPr>
              <a:t>lá</a:t>
            </a:r>
            <a:endParaRPr lang="en-US" sz="2400" dirty="0">
              <a:latin typeface="Times New Roman" panose="02020603050405020304" pitchFamily="18" charset="0"/>
              <a:cs typeface="Times New Roman" panose="02020603050405020304" pitchFamily="18" charset="0"/>
            </a:endParaRPr>
          </a:p>
          <a:p>
            <a:pPr indent="463550" algn="just" fontAlgn="base">
              <a:lnSpc>
                <a:spcPct val="150000"/>
              </a:lnSpc>
              <a:spcAft>
                <a:spcPct val="0"/>
              </a:spcAft>
              <a:buClr>
                <a:srgbClr val="000000"/>
              </a:buClr>
              <a:buFont typeface="Wingdings" pitchFamily="2" charset="2"/>
              <a:buChar char="F"/>
              <a:defRPr/>
            </a:pPr>
            <a:r>
              <a:rPr lang="en-US" sz="2000" dirty="0">
                <a:latin typeface="Arial" charset="0"/>
                <a:cs typeface="Arial" charset="0"/>
              </a:rPr>
              <a:t> </a:t>
            </a:r>
            <a:r>
              <a:rPr lang="en-US" sz="2000" dirty="0" err="1">
                <a:latin typeface="Arial" charset="0"/>
                <a:cs typeface="Arial" charset="0"/>
              </a:rPr>
              <a:t>Thế</a:t>
            </a:r>
            <a:r>
              <a:rPr lang="en-US" sz="2000" dirty="0">
                <a:latin typeface="Arial" charset="0"/>
                <a:cs typeface="Arial" charset="0"/>
              </a:rPr>
              <a:t> </a:t>
            </a:r>
            <a:r>
              <a:rPr lang="en-US" sz="2000" dirty="0" err="1">
                <a:latin typeface="Arial" charset="0"/>
                <a:cs typeface="Arial" charset="0"/>
              </a:rPr>
              <a:t>kỷ</a:t>
            </a:r>
            <a:r>
              <a:rPr lang="en-US" sz="2000" dirty="0">
                <a:latin typeface="Arial" charset="0"/>
                <a:cs typeface="Arial" charset="0"/>
              </a:rPr>
              <a:t> 20: 100 </a:t>
            </a:r>
            <a:r>
              <a:rPr lang="en-US" sz="2000" dirty="0" err="1">
                <a:latin typeface="Arial" charset="0"/>
                <a:cs typeface="Arial" charset="0"/>
              </a:rPr>
              <a:t>triệu</a:t>
            </a:r>
            <a:r>
              <a:rPr lang="en-US" sz="2000" dirty="0">
                <a:latin typeface="Arial" charset="0"/>
                <a:cs typeface="Arial" charset="0"/>
              </a:rPr>
              <a:t> </a:t>
            </a:r>
            <a:r>
              <a:rPr lang="en-US" sz="2000" dirty="0" err="1">
                <a:latin typeface="Arial" charset="0"/>
                <a:cs typeface="Arial" charset="0"/>
              </a:rPr>
              <a:t>người</a:t>
            </a:r>
            <a:r>
              <a:rPr lang="en-US" sz="2000" dirty="0">
                <a:latin typeface="Arial" charset="0"/>
                <a:cs typeface="Arial" charset="0"/>
              </a:rPr>
              <a:t> </a:t>
            </a:r>
            <a:r>
              <a:rPr lang="en-US" sz="2000" dirty="0" err="1">
                <a:latin typeface="Arial" charset="0"/>
                <a:cs typeface="Arial" charset="0"/>
              </a:rPr>
              <a:t>chết</a:t>
            </a:r>
            <a:endParaRPr lang="en-US" sz="2000" dirty="0">
              <a:latin typeface="Arial" charset="0"/>
              <a:cs typeface="Arial" charset="0"/>
            </a:endParaRPr>
          </a:p>
          <a:p>
            <a:pPr indent="463550" algn="just" fontAlgn="base">
              <a:lnSpc>
                <a:spcPct val="150000"/>
              </a:lnSpc>
              <a:spcAft>
                <a:spcPct val="0"/>
              </a:spcAft>
              <a:buClr>
                <a:srgbClr val="000000"/>
              </a:buClr>
              <a:buFont typeface="Wingdings" pitchFamily="2" charset="2"/>
              <a:buChar char="F"/>
              <a:defRPr/>
            </a:pPr>
            <a:r>
              <a:rPr lang="en-US" sz="2000" dirty="0">
                <a:solidFill>
                  <a:srgbClr val="000000"/>
                </a:solidFill>
                <a:latin typeface="Arial" charset="0"/>
                <a:cs typeface="Arial" charset="0"/>
              </a:rPr>
              <a:t> </a:t>
            </a:r>
            <a:r>
              <a:rPr lang="en-US" sz="2000" dirty="0" err="1">
                <a:solidFill>
                  <a:srgbClr val="000000"/>
                </a:solidFill>
                <a:latin typeface="Arial" charset="0"/>
                <a:cs typeface="Arial" charset="0"/>
              </a:rPr>
              <a:t>Thế</a:t>
            </a:r>
            <a:r>
              <a:rPr lang="en-US" sz="2000" dirty="0">
                <a:solidFill>
                  <a:srgbClr val="000000"/>
                </a:solidFill>
                <a:latin typeface="Arial" charset="0"/>
                <a:cs typeface="Arial" charset="0"/>
              </a:rPr>
              <a:t> </a:t>
            </a:r>
            <a:r>
              <a:rPr lang="en-US" sz="2000" dirty="0" err="1">
                <a:solidFill>
                  <a:srgbClr val="000000"/>
                </a:solidFill>
                <a:latin typeface="Arial" charset="0"/>
                <a:cs typeface="Arial" charset="0"/>
              </a:rPr>
              <a:t>kỷ</a:t>
            </a:r>
            <a:r>
              <a:rPr lang="en-US" sz="2000" dirty="0">
                <a:solidFill>
                  <a:srgbClr val="000000"/>
                </a:solidFill>
                <a:latin typeface="Arial" charset="0"/>
                <a:cs typeface="Arial" charset="0"/>
              </a:rPr>
              <a:t> 21: </a:t>
            </a:r>
            <a:r>
              <a:rPr lang="en-US" sz="2000" dirty="0" err="1">
                <a:solidFill>
                  <a:srgbClr val="000000"/>
                </a:solidFill>
                <a:latin typeface="Arial" charset="0"/>
                <a:cs typeface="Arial" charset="0"/>
              </a:rPr>
              <a:t>ước</a:t>
            </a:r>
            <a:r>
              <a:rPr lang="en-US" sz="2000" dirty="0">
                <a:solidFill>
                  <a:srgbClr val="000000"/>
                </a:solidFill>
                <a:latin typeface="Arial" charset="0"/>
                <a:cs typeface="Arial" charset="0"/>
              </a:rPr>
              <a:t> </a:t>
            </a:r>
            <a:r>
              <a:rPr lang="en-US" sz="2000" dirty="0" err="1">
                <a:solidFill>
                  <a:srgbClr val="000000"/>
                </a:solidFill>
                <a:latin typeface="Arial" charset="0"/>
                <a:cs typeface="Arial" charset="0"/>
              </a:rPr>
              <a:t>tính</a:t>
            </a:r>
            <a:r>
              <a:rPr lang="en-US" sz="2000" dirty="0">
                <a:solidFill>
                  <a:srgbClr val="000000"/>
                </a:solidFill>
                <a:latin typeface="Arial" charset="0"/>
                <a:cs typeface="Arial" charset="0"/>
              </a:rPr>
              <a:t> 1 </a:t>
            </a:r>
            <a:r>
              <a:rPr lang="en-US" sz="2000" dirty="0" err="1">
                <a:solidFill>
                  <a:srgbClr val="000000"/>
                </a:solidFill>
                <a:latin typeface="Arial" charset="0"/>
                <a:cs typeface="Arial" charset="0"/>
              </a:rPr>
              <a:t>tỷ</a:t>
            </a:r>
            <a:r>
              <a:rPr lang="en-US" sz="2000" dirty="0">
                <a:solidFill>
                  <a:srgbClr val="000000"/>
                </a:solidFill>
                <a:latin typeface="Arial" charset="0"/>
                <a:cs typeface="Arial" charset="0"/>
              </a:rPr>
              <a:t> </a:t>
            </a:r>
            <a:r>
              <a:rPr lang="en-US" sz="2000" dirty="0" err="1">
                <a:solidFill>
                  <a:srgbClr val="000000"/>
                </a:solidFill>
                <a:latin typeface="Arial" charset="0"/>
                <a:cs typeface="Arial" charset="0"/>
              </a:rPr>
              <a:t>người</a:t>
            </a:r>
            <a:r>
              <a:rPr lang="en-US" sz="2000" dirty="0">
                <a:solidFill>
                  <a:srgbClr val="000000"/>
                </a:solidFill>
                <a:latin typeface="Arial" charset="0"/>
                <a:cs typeface="Arial" charset="0"/>
              </a:rPr>
              <a:t> </a:t>
            </a:r>
            <a:r>
              <a:rPr lang="en-US" sz="2000" dirty="0" err="1">
                <a:solidFill>
                  <a:srgbClr val="000000"/>
                </a:solidFill>
                <a:latin typeface="Arial" charset="0"/>
                <a:cs typeface="Arial" charset="0"/>
              </a:rPr>
              <a:t>chết</a:t>
            </a:r>
            <a:endParaRPr lang="en-US" sz="2000" b="1" dirty="0">
              <a:solidFill>
                <a:srgbClr val="000000"/>
              </a:solidFill>
              <a:latin typeface="Arial" charset="0"/>
              <a:cs typeface="Arial" charset="0"/>
            </a:endParaRPr>
          </a:p>
          <a:p>
            <a:pPr marL="63500" indent="457200" algn="just" fontAlgn="base">
              <a:lnSpc>
                <a:spcPct val="150000"/>
              </a:lnSpc>
              <a:spcAft>
                <a:spcPct val="0"/>
              </a:spcAft>
              <a:buClr>
                <a:srgbClr val="000000"/>
              </a:buClr>
              <a:buNone/>
              <a:defRPr/>
            </a:pPr>
            <a:r>
              <a:rPr lang="en-US" sz="2000" dirty="0" err="1">
                <a:solidFill>
                  <a:srgbClr val="7FD13B">
                    <a:lumMod val="75000"/>
                  </a:srgbClr>
                </a:solidFill>
                <a:latin typeface="Arial" charset="0"/>
                <a:cs typeface="Arial" charset="0"/>
              </a:rPr>
              <a:t>Tỷ</a:t>
            </a:r>
            <a:r>
              <a:rPr lang="en-US" sz="2000" dirty="0">
                <a:solidFill>
                  <a:srgbClr val="7FD13B">
                    <a:lumMod val="75000"/>
                  </a:srgbClr>
                </a:solidFill>
                <a:latin typeface="Arial" charset="0"/>
                <a:cs typeface="Arial" charset="0"/>
              </a:rPr>
              <a:t> </a:t>
            </a:r>
            <a:r>
              <a:rPr lang="en-US" sz="2000" dirty="0" err="1">
                <a:solidFill>
                  <a:srgbClr val="7FD13B">
                    <a:lumMod val="75000"/>
                  </a:srgbClr>
                </a:solidFill>
                <a:latin typeface="Arial" charset="0"/>
                <a:cs typeface="Arial" charset="0"/>
              </a:rPr>
              <a:t>lệ</a:t>
            </a:r>
            <a:r>
              <a:rPr lang="en-US" sz="2000" dirty="0">
                <a:solidFill>
                  <a:srgbClr val="7FD13B">
                    <a:lumMod val="75000"/>
                  </a:srgbClr>
                </a:solidFill>
                <a:latin typeface="Arial" charset="0"/>
                <a:cs typeface="Arial" charset="0"/>
              </a:rPr>
              <a:t> </a:t>
            </a:r>
            <a:r>
              <a:rPr lang="en-US" sz="2000" dirty="0" err="1">
                <a:solidFill>
                  <a:srgbClr val="7FD13B">
                    <a:lumMod val="75000"/>
                  </a:srgbClr>
                </a:solidFill>
                <a:latin typeface="Arial" charset="0"/>
                <a:cs typeface="Arial" charset="0"/>
              </a:rPr>
              <a:t>hút</a:t>
            </a:r>
            <a:r>
              <a:rPr lang="en-US" sz="2000" dirty="0">
                <a:solidFill>
                  <a:srgbClr val="7FD13B">
                    <a:lumMod val="75000"/>
                  </a:srgbClr>
                </a:solidFill>
                <a:latin typeface="Arial" charset="0"/>
                <a:cs typeface="Arial" charset="0"/>
              </a:rPr>
              <a:t> </a:t>
            </a:r>
            <a:r>
              <a:rPr lang="en-US" sz="2000" dirty="0" err="1">
                <a:solidFill>
                  <a:srgbClr val="7FD13B">
                    <a:lumMod val="75000"/>
                  </a:srgbClr>
                </a:solidFill>
                <a:latin typeface="Arial" charset="0"/>
                <a:cs typeface="Arial" charset="0"/>
              </a:rPr>
              <a:t>thuốc</a:t>
            </a:r>
            <a:r>
              <a:rPr lang="en-US" sz="2000" dirty="0">
                <a:solidFill>
                  <a:srgbClr val="7FD13B">
                    <a:lumMod val="75000"/>
                  </a:srgbClr>
                </a:solidFill>
                <a:latin typeface="Arial" charset="0"/>
                <a:cs typeface="Arial" charset="0"/>
              </a:rPr>
              <a:t> </a:t>
            </a:r>
            <a:r>
              <a:rPr lang="en-US" sz="2000" dirty="0" err="1">
                <a:solidFill>
                  <a:srgbClr val="7FD13B">
                    <a:lumMod val="75000"/>
                  </a:srgbClr>
                </a:solidFill>
                <a:latin typeface="Arial" charset="0"/>
                <a:cs typeface="Arial" charset="0"/>
              </a:rPr>
              <a:t>có</a:t>
            </a:r>
            <a:r>
              <a:rPr lang="en-US" sz="2000" dirty="0">
                <a:solidFill>
                  <a:srgbClr val="7FD13B">
                    <a:lumMod val="75000"/>
                  </a:srgbClr>
                </a:solidFill>
                <a:latin typeface="Arial" charset="0"/>
                <a:cs typeface="Arial" charset="0"/>
              </a:rPr>
              <a:t> </a:t>
            </a:r>
            <a:r>
              <a:rPr lang="en-US" sz="2000" dirty="0" err="1">
                <a:solidFill>
                  <a:srgbClr val="7FD13B">
                    <a:lumMod val="75000"/>
                  </a:srgbClr>
                </a:solidFill>
                <a:latin typeface="Arial" charset="0"/>
                <a:cs typeface="Arial" charset="0"/>
              </a:rPr>
              <a:t>xu</a:t>
            </a:r>
            <a:r>
              <a:rPr lang="en-US" sz="2000" dirty="0">
                <a:solidFill>
                  <a:srgbClr val="7FD13B">
                    <a:lumMod val="75000"/>
                  </a:srgbClr>
                </a:solidFill>
                <a:latin typeface="Arial" charset="0"/>
                <a:cs typeface="Arial" charset="0"/>
              </a:rPr>
              <a:t> </a:t>
            </a:r>
            <a:r>
              <a:rPr lang="en-US" sz="2000" dirty="0" err="1">
                <a:solidFill>
                  <a:srgbClr val="7FD13B">
                    <a:lumMod val="75000"/>
                  </a:srgbClr>
                </a:solidFill>
                <a:latin typeface="Arial" charset="0"/>
                <a:cs typeface="Arial" charset="0"/>
              </a:rPr>
              <a:t>hướng</a:t>
            </a:r>
            <a:r>
              <a:rPr lang="en-US" sz="2000" dirty="0">
                <a:solidFill>
                  <a:srgbClr val="7FD13B">
                    <a:lumMod val="75000"/>
                  </a:srgbClr>
                </a:solidFill>
                <a:latin typeface="Arial" charset="0"/>
                <a:cs typeface="Arial" charset="0"/>
              </a:rPr>
              <a:t> </a:t>
            </a:r>
            <a:r>
              <a:rPr lang="en-US" sz="2000" dirty="0" err="1">
                <a:solidFill>
                  <a:srgbClr val="7FD13B">
                    <a:lumMod val="75000"/>
                  </a:srgbClr>
                </a:solidFill>
                <a:latin typeface="Arial" charset="0"/>
                <a:cs typeface="Arial" charset="0"/>
              </a:rPr>
              <a:t>gia</a:t>
            </a:r>
            <a:r>
              <a:rPr lang="en-US" sz="2000" dirty="0">
                <a:solidFill>
                  <a:srgbClr val="7FD13B">
                    <a:lumMod val="75000"/>
                  </a:srgbClr>
                </a:solidFill>
                <a:latin typeface="Arial" charset="0"/>
                <a:cs typeface="Arial" charset="0"/>
              </a:rPr>
              <a:t> </a:t>
            </a:r>
            <a:r>
              <a:rPr lang="en-US" sz="2000" dirty="0" err="1">
                <a:solidFill>
                  <a:srgbClr val="7FD13B">
                    <a:lumMod val="75000"/>
                  </a:srgbClr>
                </a:solidFill>
                <a:latin typeface="Arial" charset="0"/>
                <a:cs typeface="Arial" charset="0"/>
              </a:rPr>
              <a:t>tăng</a:t>
            </a:r>
            <a:r>
              <a:rPr lang="en-US" sz="2000" dirty="0">
                <a:solidFill>
                  <a:srgbClr val="7FD13B">
                    <a:lumMod val="75000"/>
                  </a:srgbClr>
                </a:solidFill>
                <a:latin typeface="Arial" charset="0"/>
                <a:cs typeface="Arial" charset="0"/>
              </a:rPr>
              <a:t> ở </a:t>
            </a:r>
            <a:r>
              <a:rPr lang="en-US" sz="2000" dirty="0" err="1">
                <a:solidFill>
                  <a:srgbClr val="7FD13B">
                    <a:lumMod val="75000"/>
                  </a:srgbClr>
                </a:solidFill>
                <a:latin typeface="Arial" charset="0"/>
                <a:cs typeface="Arial" charset="0"/>
              </a:rPr>
              <a:t>các</a:t>
            </a:r>
            <a:r>
              <a:rPr lang="en-US" sz="2000" dirty="0">
                <a:solidFill>
                  <a:srgbClr val="7FD13B">
                    <a:lumMod val="75000"/>
                  </a:srgbClr>
                </a:solidFill>
                <a:latin typeface="Arial" charset="0"/>
                <a:cs typeface="Arial" charset="0"/>
              </a:rPr>
              <a:t> </a:t>
            </a:r>
            <a:r>
              <a:rPr lang="en-US" sz="2000" dirty="0" err="1">
                <a:solidFill>
                  <a:srgbClr val="7FD13B">
                    <a:lumMod val="75000"/>
                  </a:srgbClr>
                </a:solidFill>
                <a:latin typeface="Arial" charset="0"/>
                <a:cs typeface="Arial" charset="0"/>
              </a:rPr>
              <a:t>nước</a:t>
            </a:r>
            <a:r>
              <a:rPr lang="en-US" sz="2000" dirty="0">
                <a:solidFill>
                  <a:srgbClr val="7FD13B">
                    <a:lumMod val="75000"/>
                  </a:srgbClr>
                </a:solidFill>
                <a:latin typeface="Arial" charset="0"/>
                <a:cs typeface="Arial" charset="0"/>
              </a:rPr>
              <a:t> </a:t>
            </a:r>
            <a:r>
              <a:rPr lang="en-US" sz="2000" dirty="0" err="1">
                <a:solidFill>
                  <a:srgbClr val="7FD13B">
                    <a:lumMod val="75000"/>
                  </a:srgbClr>
                </a:solidFill>
                <a:latin typeface="Arial" charset="0"/>
                <a:cs typeface="Arial" charset="0"/>
              </a:rPr>
              <a:t>đang</a:t>
            </a:r>
            <a:r>
              <a:rPr lang="en-US" sz="2000" dirty="0">
                <a:solidFill>
                  <a:srgbClr val="7FD13B">
                    <a:lumMod val="75000"/>
                  </a:srgbClr>
                </a:solidFill>
                <a:latin typeface="Arial" charset="0"/>
                <a:cs typeface="Arial" charset="0"/>
              </a:rPr>
              <a:t> </a:t>
            </a:r>
            <a:r>
              <a:rPr lang="en-US" sz="2000" dirty="0" err="1">
                <a:solidFill>
                  <a:srgbClr val="7FD13B">
                    <a:lumMod val="75000"/>
                  </a:srgbClr>
                </a:solidFill>
                <a:latin typeface="Arial" charset="0"/>
                <a:cs typeface="Arial" charset="0"/>
              </a:rPr>
              <a:t>phát</a:t>
            </a:r>
            <a:r>
              <a:rPr lang="en-US" sz="2000" dirty="0">
                <a:solidFill>
                  <a:srgbClr val="7FD13B">
                    <a:lumMod val="75000"/>
                  </a:srgbClr>
                </a:solidFill>
                <a:latin typeface="Arial" charset="0"/>
                <a:cs typeface="Arial" charset="0"/>
              </a:rPr>
              <a:t> </a:t>
            </a:r>
            <a:r>
              <a:rPr lang="en-US" sz="2000" dirty="0" err="1">
                <a:solidFill>
                  <a:srgbClr val="7FD13B">
                    <a:lumMod val="75000"/>
                  </a:srgbClr>
                </a:solidFill>
                <a:latin typeface="Arial" charset="0"/>
                <a:cs typeface="Arial" charset="0"/>
              </a:rPr>
              <a:t>triển</a:t>
            </a:r>
            <a:r>
              <a:rPr lang="en-US" sz="2000" dirty="0">
                <a:solidFill>
                  <a:srgbClr val="000000"/>
                </a:solidFill>
                <a:latin typeface="Arial" charset="0"/>
                <a:cs typeface="Arial" charset="0"/>
              </a:rPr>
              <a:t>.</a:t>
            </a:r>
          </a:p>
          <a:p>
            <a:pPr marL="0" indent="0" eaLnBrk="1" fontAlgn="auto" hangingPunct="1">
              <a:spcAft>
                <a:spcPts val="0"/>
              </a:spcAft>
              <a:buNone/>
              <a:defRPr/>
            </a:pPr>
            <a:endParaRPr lang="en-US" sz="24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pic>
        <p:nvPicPr>
          <p:cNvPr id="5" name="Picture 4"/>
          <p:cNvPicPr>
            <a:picLocks noChangeAspect="1"/>
          </p:cNvPicPr>
          <p:nvPr/>
        </p:nvPicPr>
        <p:blipFill>
          <a:blip r:embed="rId2"/>
          <a:stretch>
            <a:fillRect/>
          </a:stretch>
        </p:blipFill>
        <p:spPr>
          <a:xfrm>
            <a:off x="6324375" y="1752600"/>
            <a:ext cx="2591025" cy="3316511"/>
          </a:xfrm>
          <a:prstGeom prst="rect">
            <a:avLst/>
          </a:prstGeom>
        </p:spPr>
      </p:pic>
    </p:spTree>
    <p:extLst>
      <p:ext uri="{BB962C8B-B14F-4D97-AF65-F5344CB8AC3E}">
        <p14:creationId xmlns:p14="http://schemas.microsoft.com/office/powerpoint/2010/main" val="6213954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9" name="Rectangle 3"/>
          <p:cNvSpPr>
            <a:spLocks noChangeArrowheads="1"/>
          </p:cNvSpPr>
          <p:nvPr/>
        </p:nvSpPr>
        <p:spPr bwMode="auto">
          <a:xfrm>
            <a:off x="304800" y="1828800"/>
            <a:ext cx="3352800" cy="3962400"/>
          </a:xfrm>
          <a:prstGeom prst="rect">
            <a:avLst/>
          </a:prstGeom>
          <a:noFill/>
          <a:ln w="9525">
            <a:noFill/>
            <a:miter lim="800000"/>
            <a:headEnd/>
            <a:tailEnd/>
          </a:ln>
          <a:effectLst/>
        </p:spPr>
        <p:txBody>
          <a:bodyPr anchor="ctr"/>
          <a:lstStyle/>
          <a:p>
            <a:pPr marL="342900" indent="-342900" algn="l">
              <a:lnSpc>
                <a:spcPct val="150000"/>
              </a:lnSpc>
              <a:spcBef>
                <a:spcPct val="0"/>
              </a:spcBef>
              <a:buClrTx/>
              <a:buFont typeface="Wingdings" pitchFamily="2" charset="2"/>
              <a:buChar char="§"/>
              <a:defRPr/>
            </a:pPr>
            <a:r>
              <a:rPr lang="en-US" sz="2800">
                <a:latin typeface="Arial" pitchFamily="34" charset="0"/>
                <a:cs typeface="Arial" pitchFamily="34" charset="0"/>
              </a:rPr>
              <a:t>Nguy cơ sảy thai ở phụ nữ hút thuốc cao gấp 3 lần so với phụ nữ không hút thuốc</a:t>
            </a:r>
          </a:p>
          <a:p>
            <a:pPr marL="342900" indent="-342900" algn="l">
              <a:lnSpc>
                <a:spcPct val="150000"/>
              </a:lnSpc>
              <a:spcBef>
                <a:spcPct val="0"/>
              </a:spcBef>
              <a:buClrTx/>
              <a:buFont typeface="Wingdings" pitchFamily="2" charset="2"/>
              <a:buChar char="§"/>
              <a:defRPr/>
            </a:pPr>
            <a:endParaRPr lang="en-US" sz="2800">
              <a:latin typeface="Arial" pitchFamily="34" charset="0"/>
              <a:cs typeface="Arial" pitchFamily="34" charset="0"/>
            </a:endParaRPr>
          </a:p>
          <a:p>
            <a:pPr marL="342900" indent="-342900" algn="l">
              <a:lnSpc>
                <a:spcPct val="150000"/>
              </a:lnSpc>
              <a:spcBef>
                <a:spcPct val="0"/>
              </a:spcBef>
              <a:buClrTx/>
              <a:buFont typeface="Wingdings" pitchFamily="2" charset="2"/>
              <a:buChar char="§"/>
              <a:defRPr/>
            </a:pPr>
            <a:r>
              <a:rPr lang="en-US" sz="2800">
                <a:latin typeface="Arial" pitchFamily="34" charset="0"/>
                <a:cs typeface="Arial" pitchFamily="34" charset="0"/>
              </a:rPr>
              <a:t>Thai chết lưu</a:t>
            </a:r>
          </a:p>
        </p:txBody>
      </p:sp>
      <p:pic>
        <p:nvPicPr>
          <p:cNvPr id="295940" name="Picture 4"/>
          <p:cNvPicPr>
            <a:picLocks noChangeAspect="1" noChangeArrowheads="1"/>
          </p:cNvPicPr>
          <p:nvPr/>
        </p:nvPicPr>
        <p:blipFill>
          <a:blip r:embed="rId2" cstate="print"/>
          <a:srcRect l="13333" r="17778" b="16751"/>
          <a:stretch>
            <a:fillRect/>
          </a:stretch>
        </p:blipFill>
        <p:spPr bwMode="auto">
          <a:xfrm>
            <a:off x="3886200" y="2057400"/>
            <a:ext cx="2707888" cy="3581400"/>
          </a:xfrm>
          <a:prstGeom prst="rect">
            <a:avLst/>
          </a:prstGeom>
          <a:noFill/>
          <a:ln w="9525">
            <a:noFill/>
            <a:miter lim="800000"/>
            <a:headEnd/>
            <a:tailEnd/>
          </a:ln>
        </p:spPr>
      </p:pic>
      <p:pic>
        <p:nvPicPr>
          <p:cNvPr id="47108" name="Picture 5" descr="tabac5"/>
          <p:cNvPicPr>
            <a:picLocks noChangeAspect="1" noChangeArrowheads="1"/>
          </p:cNvPicPr>
          <p:nvPr/>
        </p:nvPicPr>
        <p:blipFill>
          <a:blip r:embed="rId3" cstate="print"/>
          <a:srcRect l="11313" t="16670" r="15959"/>
          <a:stretch>
            <a:fillRect/>
          </a:stretch>
        </p:blipFill>
        <p:spPr bwMode="auto">
          <a:xfrm>
            <a:off x="6750697" y="2057400"/>
            <a:ext cx="2240903" cy="3733800"/>
          </a:xfrm>
          <a:prstGeom prst="rect">
            <a:avLst/>
          </a:prstGeom>
          <a:noFill/>
          <a:ln w="9525">
            <a:noFill/>
            <a:miter lim="800000"/>
            <a:headEnd/>
            <a:tailEnd/>
          </a:ln>
        </p:spPr>
      </p:pic>
      <p:sp>
        <p:nvSpPr>
          <p:cNvPr id="5" name="Rectangle 2"/>
          <p:cNvSpPr>
            <a:spLocks noGrp="1" noChangeArrowheads="1"/>
          </p:cNvSpPr>
          <p:nvPr>
            <p:ph type="title"/>
          </p:nvPr>
        </p:nvSpPr>
        <p:spPr>
          <a:xfrm>
            <a:off x="0" y="228600"/>
            <a:ext cx="9144000" cy="1066800"/>
          </a:xfrm>
        </p:spPr>
        <p:txBody>
          <a:bodyPr>
            <a:noAutofit/>
          </a:bodyPr>
          <a:lstStyle/>
          <a:p>
            <a:pPr eaLnBrk="1" hangingPunct="1">
              <a:defRPr/>
            </a:pPr>
            <a:r>
              <a:rPr lang="en-US" sz="3600"/>
              <a:t>HÚT THUỐC VÀ SỨC KHOẺ SINH SẢN</a:t>
            </a:r>
          </a:p>
        </p:txBody>
      </p:sp>
    </p:spTree>
    <p:extLst>
      <p:ext uri="{BB962C8B-B14F-4D97-AF65-F5344CB8AC3E}">
        <p14:creationId xmlns:p14="http://schemas.microsoft.com/office/powerpoint/2010/main" val="3406373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1000"/>
                                  </p:stCondLst>
                                  <p:childTnLst>
                                    <p:set>
                                      <p:cBhvr>
                                        <p:cTn id="6" dur="1" fill="hold">
                                          <p:stCondLst>
                                            <p:cond delay="0"/>
                                          </p:stCondLst>
                                        </p:cTn>
                                        <p:tgtEl>
                                          <p:spTgt spid="295940"/>
                                        </p:tgtEl>
                                        <p:attrNameLst>
                                          <p:attrName>style.visibility</p:attrName>
                                        </p:attrNameLst>
                                      </p:cBhvr>
                                      <p:to>
                                        <p:strVal val="visible"/>
                                      </p:to>
                                    </p:set>
                                    <p:anim calcmode="lin" valueType="num">
                                      <p:cBhvr additive="base">
                                        <p:cTn id="7" dur="500" fill="hold"/>
                                        <p:tgtEl>
                                          <p:spTgt spid="295940"/>
                                        </p:tgtEl>
                                        <p:attrNameLst>
                                          <p:attrName>ppt_x</p:attrName>
                                        </p:attrNameLst>
                                      </p:cBhvr>
                                      <p:tavLst>
                                        <p:tav tm="0">
                                          <p:val>
                                            <p:strVal val="0-#ppt_w/2"/>
                                          </p:val>
                                        </p:tav>
                                        <p:tav tm="100000">
                                          <p:val>
                                            <p:strVal val="#ppt_x"/>
                                          </p:val>
                                        </p:tav>
                                      </p:tavLst>
                                    </p:anim>
                                    <p:anim calcmode="lin" valueType="num">
                                      <p:cBhvr additive="base">
                                        <p:cTn id="8" dur="500" fill="hold"/>
                                        <p:tgtEl>
                                          <p:spTgt spid="29594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xfrm>
            <a:off x="304800" y="228600"/>
            <a:ext cx="8610600" cy="1066800"/>
          </a:xfrm>
        </p:spPr>
        <p:txBody>
          <a:bodyPr>
            <a:normAutofit/>
          </a:bodyPr>
          <a:lstStyle/>
          <a:p>
            <a:pPr eaLnBrk="1" hangingPunct="1">
              <a:defRPr/>
            </a:pPr>
            <a:r>
              <a:rPr lang="en-US" sz="3200"/>
              <a:t>HÚT THUỐC VÀ RỐI LOẠN TÌNH DỤC </a:t>
            </a:r>
            <a:br>
              <a:rPr lang="en-US" sz="3200"/>
            </a:br>
            <a:r>
              <a:rPr lang="en-US" sz="3200"/>
              <a:t>Ở NAM GIỚI</a:t>
            </a:r>
          </a:p>
        </p:txBody>
      </p:sp>
      <p:sp>
        <p:nvSpPr>
          <p:cNvPr id="281603" name="Rectangle 3"/>
          <p:cNvSpPr>
            <a:spLocks noGrp="1" noChangeArrowheads="1"/>
          </p:cNvSpPr>
          <p:nvPr>
            <p:ph type="body" idx="1"/>
          </p:nvPr>
        </p:nvSpPr>
        <p:spPr>
          <a:xfrm>
            <a:off x="152400" y="1524000"/>
            <a:ext cx="8610600" cy="4953000"/>
          </a:xfrm>
        </p:spPr>
        <p:txBody>
          <a:bodyPr>
            <a:normAutofit lnSpcReduction="10000"/>
          </a:bodyPr>
          <a:lstStyle/>
          <a:p>
            <a:pPr algn="just" eaLnBrk="1" hangingPunct="1">
              <a:lnSpc>
                <a:spcPct val="150000"/>
              </a:lnSpc>
              <a:buFont typeface="Wingdings" pitchFamily="2" charset="2"/>
              <a:buChar char="§"/>
              <a:defRPr/>
            </a:pPr>
            <a:r>
              <a:rPr lang="nl-NL" sz="2400" b="1" dirty="0">
                <a:solidFill>
                  <a:srgbClr val="000000"/>
                </a:solidFill>
              </a:rPr>
              <a:t>Hút thuốc gây liệt dương:</a:t>
            </a:r>
            <a:r>
              <a:rPr lang="nl-NL" sz="2400" dirty="0">
                <a:solidFill>
                  <a:srgbClr val="000000"/>
                </a:solidFill>
              </a:rPr>
              <a:t> </a:t>
            </a:r>
            <a:r>
              <a:rPr lang="nl-NL" sz="2400" dirty="0">
                <a:solidFill>
                  <a:srgbClr val="000000"/>
                </a:solidFill>
                <a:effectLst>
                  <a:outerShdw blurRad="38100" dist="38100" dir="2700000" algn="tl">
                    <a:srgbClr val="FFFFFF"/>
                  </a:outerShdw>
                </a:effectLst>
              </a:rPr>
              <a:t>Những người hút thuốc có nguy cơ bị liệt dương cao gấp 2 lần, do gây xơ vữa động mạch ở dương vật làm giảm tưới máu (liệt dương do mạch máu</a:t>
            </a:r>
            <a:r>
              <a:rPr lang="en-US" sz="2400" dirty="0">
                <a:solidFill>
                  <a:srgbClr val="000000"/>
                </a:solidFill>
                <a:effectLst>
                  <a:outerShdw blurRad="38100" dist="38100" dir="2700000" algn="tl">
                    <a:srgbClr val="FFFFFF"/>
                  </a:outerShdw>
                </a:effectLst>
              </a:rPr>
              <a:t>)</a:t>
            </a:r>
          </a:p>
          <a:p>
            <a:pPr algn="just" eaLnBrk="1" hangingPunct="1">
              <a:lnSpc>
                <a:spcPct val="150000"/>
              </a:lnSpc>
              <a:buFont typeface="Wingdings" pitchFamily="2" charset="2"/>
              <a:buChar char="§"/>
              <a:defRPr/>
            </a:pPr>
            <a:r>
              <a:rPr lang="nl-NL" sz="2400" b="1" dirty="0">
                <a:solidFill>
                  <a:srgbClr val="000000"/>
                </a:solidFill>
              </a:rPr>
              <a:t>Hút thuốc làm giảm số lượng tinh trùng</a:t>
            </a:r>
            <a:r>
              <a:rPr lang="nl-NL" sz="2400" dirty="0">
                <a:solidFill>
                  <a:srgbClr val="000000"/>
                </a:solidFill>
              </a:rPr>
              <a:t>:</a:t>
            </a:r>
            <a:r>
              <a:rPr lang="en-US" sz="2400" dirty="0">
                <a:solidFill>
                  <a:srgbClr val="000000"/>
                </a:solidFill>
              </a:rPr>
              <a:t> </a:t>
            </a:r>
            <a:r>
              <a:rPr lang="nl-NL" sz="2400" dirty="0">
                <a:solidFill>
                  <a:srgbClr val="000000"/>
                </a:solidFill>
                <a:effectLst>
                  <a:outerShdw blurRad="38100" dist="38100" dir="2700000" algn="tl">
                    <a:srgbClr val="FFFFFF"/>
                  </a:outerShdw>
                </a:effectLst>
              </a:rPr>
              <a:t>Các nghiên cứu đã chỉ ra rằng các chất chuyển hoá chính của khói thuốc được tìm thấy trong tinh dịch kìm hãm hệ thống enzym choline acetyltransferase, enzym cần thiết cho tinh trùng có thể hoạt động được.</a:t>
            </a:r>
            <a:r>
              <a:rPr lang="nl-NL" sz="2400" dirty="0"/>
              <a:t> </a:t>
            </a:r>
          </a:p>
        </p:txBody>
      </p:sp>
    </p:spTree>
    <p:extLst>
      <p:ext uri="{BB962C8B-B14F-4D97-AF65-F5344CB8AC3E}">
        <p14:creationId xmlns:p14="http://schemas.microsoft.com/office/powerpoint/2010/main" val="37904591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7" name="Rectangle 3"/>
          <p:cNvSpPr>
            <a:spLocks noGrp="1" noChangeArrowheads="1"/>
          </p:cNvSpPr>
          <p:nvPr>
            <p:ph type="body" idx="1"/>
          </p:nvPr>
        </p:nvSpPr>
        <p:spPr>
          <a:xfrm>
            <a:off x="533400" y="1524000"/>
            <a:ext cx="8229600" cy="1524000"/>
          </a:xfrm>
        </p:spPr>
        <p:txBody>
          <a:bodyPr>
            <a:normAutofit/>
          </a:bodyPr>
          <a:lstStyle/>
          <a:p>
            <a:pPr algn="ctr" eaLnBrk="1" hangingPunct="1">
              <a:spcBef>
                <a:spcPts val="0"/>
              </a:spcBef>
              <a:buFont typeface="Wingdings" pitchFamily="2" charset="2"/>
              <a:buNone/>
              <a:defRPr/>
            </a:pPr>
            <a:r>
              <a:rPr lang="en-US" sz="3600" b="1" dirty="0">
                <a:solidFill>
                  <a:srgbClr val="000000"/>
                </a:solidFill>
                <a:effectLst>
                  <a:outerShdw blurRad="38100" dist="38100" dir="2700000" algn="tl">
                    <a:srgbClr val="FFFFFF"/>
                  </a:outerShdw>
                </a:effectLst>
                <a:ea typeface="Verdana" pitchFamily="34" charset="0"/>
                <a:cs typeface="Arial" pitchFamily="34" charset="0"/>
              </a:rPr>
              <a:t>TÁC HẠI CỦA </a:t>
            </a:r>
          </a:p>
          <a:p>
            <a:pPr algn="ctr" eaLnBrk="1" hangingPunct="1">
              <a:spcBef>
                <a:spcPts val="0"/>
              </a:spcBef>
              <a:buFont typeface="Wingdings" pitchFamily="2" charset="2"/>
              <a:buNone/>
              <a:defRPr/>
            </a:pPr>
            <a:r>
              <a:rPr lang="en-US" sz="3600" b="1" dirty="0">
                <a:solidFill>
                  <a:srgbClr val="000000"/>
                </a:solidFill>
                <a:effectLst>
                  <a:outerShdw blurRad="38100" dist="38100" dir="2700000" algn="tl">
                    <a:srgbClr val="FFFFFF"/>
                  </a:outerShdw>
                </a:effectLst>
                <a:ea typeface="Verdana" pitchFamily="34" charset="0"/>
                <a:cs typeface="Arial" pitchFamily="34" charset="0"/>
              </a:rPr>
              <a:t>HÚT THUỐC THỤ ĐỘNG</a:t>
            </a:r>
          </a:p>
        </p:txBody>
      </p:sp>
      <p:sp>
        <p:nvSpPr>
          <p:cNvPr id="2" name="Rectangle 1"/>
          <p:cNvSpPr/>
          <p:nvPr/>
        </p:nvSpPr>
        <p:spPr>
          <a:xfrm>
            <a:off x="3530688" y="533400"/>
            <a:ext cx="2263761" cy="707886"/>
          </a:xfrm>
          <a:prstGeom prst="rect">
            <a:avLst/>
          </a:prstGeom>
        </p:spPr>
        <p:txBody>
          <a:bodyPr wrap="none">
            <a:spAutoFit/>
          </a:bodyPr>
          <a:lstStyle/>
          <a:p>
            <a:pPr algn="ctr">
              <a:defRPr/>
            </a:pPr>
            <a:r>
              <a:rPr lang="en-US" sz="4000" b="1" dirty="0">
                <a:solidFill>
                  <a:srgbClr val="C00000"/>
                </a:solidFill>
                <a:latin typeface="Arial" pitchFamily="34" charset="0"/>
              </a:rPr>
              <a:t>PHẦN IV</a:t>
            </a:r>
          </a:p>
        </p:txBody>
      </p:sp>
      <p:pic>
        <p:nvPicPr>
          <p:cNvPr id="4" name="Picture 2" descr="http://www.west-info.eu/files/passive-smoking1.jpg"/>
          <p:cNvPicPr>
            <a:picLocks noChangeAspect="1" noChangeArrowheads="1"/>
          </p:cNvPicPr>
          <p:nvPr/>
        </p:nvPicPr>
        <p:blipFill>
          <a:blip r:embed="rId2" cstate="print"/>
          <a:srcRect/>
          <a:stretch>
            <a:fillRect/>
          </a:stretch>
        </p:blipFill>
        <p:spPr bwMode="auto">
          <a:xfrm>
            <a:off x="1978743" y="2895600"/>
            <a:ext cx="5260257" cy="3429000"/>
          </a:xfrm>
          <a:prstGeom prst="rect">
            <a:avLst/>
          </a:prstGeom>
          <a:noFill/>
        </p:spPr>
      </p:pic>
    </p:spTree>
    <p:extLst>
      <p:ext uri="{BB962C8B-B14F-4D97-AF65-F5344CB8AC3E}">
        <p14:creationId xmlns:p14="http://schemas.microsoft.com/office/powerpoint/2010/main" val="4783323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a:xfrm>
            <a:off x="457200" y="381000"/>
            <a:ext cx="8229600" cy="762000"/>
          </a:xfrm>
        </p:spPr>
        <p:txBody>
          <a:bodyPr/>
          <a:lstStyle/>
          <a:p>
            <a:pPr algn="l" eaLnBrk="1" hangingPunct="1">
              <a:defRPr/>
            </a:pPr>
            <a:r>
              <a:rPr lang="en-US" b="1"/>
              <a:t>Khái niệm</a:t>
            </a:r>
          </a:p>
        </p:txBody>
      </p:sp>
      <p:sp>
        <p:nvSpPr>
          <p:cNvPr id="5" name="Text Box 3"/>
          <p:cNvSpPr txBox="1">
            <a:spLocks noChangeArrowheads="1"/>
          </p:cNvSpPr>
          <p:nvPr/>
        </p:nvSpPr>
        <p:spPr bwMode="auto">
          <a:xfrm>
            <a:off x="501390" y="1524000"/>
            <a:ext cx="3918210" cy="4970591"/>
          </a:xfrm>
          <a:prstGeom prst="rect">
            <a:avLst/>
          </a:prstGeom>
          <a:noFill/>
          <a:ln w="9525">
            <a:noFill/>
            <a:miter lim="800000"/>
            <a:headEnd/>
            <a:tailEnd/>
          </a:ln>
        </p:spPr>
        <p:txBody>
          <a:bodyPr wrap="square">
            <a:spAutoFit/>
          </a:bodyPr>
          <a:lstStyle/>
          <a:p>
            <a:pPr algn="l">
              <a:lnSpc>
                <a:spcPct val="150000"/>
              </a:lnSpc>
              <a:spcBef>
                <a:spcPct val="50000"/>
              </a:spcBef>
              <a:buClrTx/>
              <a:buFontTx/>
              <a:buNone/>
            </a:pPr>
            <a:r>
              <a:rPr lang="en-US" sz="2800" b="1">
                <a:solidFill>
                  <a:srgbClr val="C00000"/>
                </a:solidFill>
                <a:latin typeface="Arial" pitchFamily="34" charset="0"/>
              </a:rPr>
              <a:t>Hút thuốc thụ động: </a:t>
            </a:r>
          </a:p>
          <a:p>
            <a:pPr algn="l">
              <a:lnSpc>
                <a:spcPct val="150000"/>
              </a:lnSpc>
              <a:spcBef>
                <a:spcPct val="50000"/>
              </a:spcBef>
              <a:buClrTx/>
              <a:buFontTx/>
              <a:buNone/>
            </a:pPr>
            <a:r>
              <a:rPr lang="en-US" sz="2500">
                <a:latin typeface="Arial" pitchFamily="34" charset="0"/>
              </a:rPr>
              <a:t>Là hít phải khói thuốc trong môi trường không khí, trong đó bao gồm khói thuốc từ đầu điếu thuốc đang cháy và khói thuốc do người hút thuốc thở ra.</a:t>
            </a:r>
          </a:p>
        </p:txBody>
      </p:sp>
      <p:pic>
        <p:nvPicPr>
          <p:cNvPr id="6" name="Picture 4"/>
          <p:cNvPicPr>
            <a:picLocks noChangeAspect="1" noChangeArrowheads="1"/>
          </p:cNvPicPr>
          <p:nvPr/>
        </p:nvPicPr>
        <p:blipFill>
          <a:blip r:embed="rId2" cstate="print"/>
          <a:srcRect/>
          <a:stretch>
            <a:fillRect/>
          </a:stretch>
        </p:blipFill>
        <p:spPr bwMode="auto">
          <a:xfrm>
            <a:off x="4495800" y="2530474"/>
            <a:ext cx="4267200" cy="2989263"/>
          </a:xfrm>
          <a:prstGeom prst="rect">
            <a:avLst/>
          </a:prstGeom>
          <a:noFill/>
          <a:ln w="9525">
            <a:noFill/>
            <a:miter lim="800000"/>
            <a:headEnd/>
            <a:tailEnd/>
          </a:ln>
        </p:spPr>
      </p:pic>
    </p:spTree>
    <p:extLst>
      <p:ext uri="{BB962C8B-B14F-4D97-AF65-F5344CB8AC3E}">
        <p14:creationId xmlns:p14="http://schemas.microsoft.com/office/powerpoint/2010/main" val="20221102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304800" y="228600"/>
            <a:ext cx="8686800" cy="990600"/>
          </a:xfrm>
        </p:spPr>
        <p:txBody>
          <a:bodyPr>
            <a:normAutofit/>
          </a:bodyPr>
          <a:lstStyle/>
          <a:p>
            <a:pPr eaLnBrk="1" hangingPunct="1">
              <a:defRPr/>
            </a:pPr>
            <a:r>
              <a:rPr lang="en-US" sz="3600" b="1">
                <a:effectLst>
                  <a:outerShdw blurRad="38100" dist="38100" dir="2700000" algn="tl">
                    <a:srgbClr val="FFFFFF"/>
                  </a:outerShdw>
                </a:effectLst>
                <a:ea typeface="Verdana" pitchFamily="34" charset="0"/>
                <a:cs typeface="Arial" pitchFamily="34" charset="0"/>
              </a:rPr>
              <a:t>TÁC HẠI CỦA HÚT THUỐC THỤ ĐỘNG</a:t>
            </a:r>
          </a:p>
        </p:txBody>
      </p:sp>
      <p:sp>
        <p:nvSpPr>
          <p:cNvPr id="57347" name="Text Box 4"/>
          <p:cNvSpPr txBox="1">
            <a:spLocks noChangeArrowheads="1"/>
          </p:cNvSpPr>
          <p:nvPr/>
        </p:nvSpPr>
        <p:spPr bwMode="auto">
          <a:xfrm>
            <a:off x="228600" y="1371600"/>
            <a:ext cx="8686800" cy="5293757"/>
          </a:xfrm>
          <a:prstGeom prst="rect">
            <a:avLst/>
          </a:prstGeom>
          <a:noFill/>
          <a:ln w="9525" algn="ctr">
            <a:noFill/>
            <a:miter lim="800000"/>
            <a:headEnd/>
            <a:tailEnd/>
          </a:ln>
        </p:spPr>
        <p:txBody>
          <a:bodyPr>
            <a:spAutoFit/>
          </a:bodyPr>
          <a:lstStyle/>
          <a:p>
            <a:pPr marL="457200" indent="-457200">
              <a:lnSpc>
                <a:spcPct val="150000"/>
              </a:lnSpc>
              <a:spcBef>
                <a:spcPct val="50000"/>
              </a:spcBef>
              <a:buFont typeface="Wingdings" pitchFamily="2" charset="2"/>
              <a:buChar char="§"/>
            </a:pPr>
            <a:r>
              <a:rPr lang="en-US" sz="2600" dirty="0" err="1">
                <a:latin typeface="Arial" pitchFamily="34" charset="0"/>
              </a:rPr>
              <a:t>Khói</a:t>
            </a:r>
            <a:r>
              <a:rPr lang="en-US" sz="2600" dirty="0">
                <a:latin typeface="Arial" pitchFamily="34" charset="0"/>
              </a:rPr>
              <a:t> </a:t>
            </a:r>
            <a:r>
              <a:rPr lang="en-US" sz="2600" dirty="0" err="1">
                <a:latin typeface="Arial" pitchFamily="34" charset="0"/>
              </a:rPr>
              <a:t>toả</a:t>
            </a:r>
            <a:r>
              <a:rPr lang="en-US" sz="2600" dirty="0">
                <a:latin typeface="Arial" pitchFamily="34" charset="0"/>
              </a:rPr>
              <a:t> </a:t>
            </a:r>
            <a:r>
              <a:rPr lang="en-US" sz="2600" dirty="0" err="1">
                <a:latin typeface="Arial" pitchFamily="34" charset="0"/>
              </a:rPr>
              <a:t>ra</a:t>
            </a:r>
            <a:r>
              <a:rPr lang="en-US" sz="2600" dirty="0">
                <a:latin typeface="Arial" pitchFamily="34" charset="0"/>
              </a:rPr>
              <a:t> </a:t>
            </a:r>
            <a:r>
              <a:rPr lang="en-US" sz="2600" dirty="0" err="1">
                <a:latin typeface="Arial" pitchFamily="34" charset="0"/>
              </a:rPr>
              <a:t>từ</a:t>
            </a:r>
            <a:r>
              <a:rPr lang="en-US" sz="2600" dirty="0">
                <a:latin typeface="Arial" pitchFamily="34" charset="0"/>
              </a:rPr>
              <a:t> </a:t>
            </a:r>
            <a:r>
              <a:rPr lang="en-US" sz="2600" dirty="0" err="1">
                <a:latin typeface="Arial" pitchFamily="34" charset="0"/>
              </a:rPr>
              <a:t>đầu</a:t>
            </a:r>
            <a:r>
              <a:rPr lang="en-US" sz="2600" dirty="0">
                <a:latin typeface="Arial" pitchFamily="34" charset="0"/>
              </a:rPr>
              <a:t> </a:t>
            </a:r>
            <a:r>
              <a:rPr lang="en-US" sz="2600" dirty="0" err="1">
                <a:latin typeface="Arial" pitchFamily="34" charset="0"/>
              </a:rPr>
              <a:t>điếu</a:t>
            </a:r>
            <a:r>
              <a:rPr lang="en-US" sz="2600" dirty="0">
                <a:latin typeface="Arial" pitchFamily="34" charset="0"/>
              </a:rPr>
              <a:t> </a:t>
            </a:r>
            <a:r>
              <a:rPr lang="en-US" sz="2600" dirty="0" err="1">
                <a:latin typeface="Arial" pitchFamily="34" charset="0"/>
              </a:rPr>
              <a:t>thuốc</a:t>
            </a:r>
            <a:r>
              <a:rPr lang="en-US" sz="2600" dirty="0">
                <a:latin typeface="Arial" pitchFamily="34" charset="0"/>
              </a:rPr>
              <a:t> </a:t>
            </a:r>
            <a:r>
              <a:rPr lang="en-US" sz="2600" dirty="0" err="1">
                <a:latin typeface="Arial" pitchFamily="34" charset="0"/>
              </a:rPr>
              <a:t>chứa</a:t>
            </a:r>
            <a:r>
              <a:rPr lang="en-US" sz="2600" dirty="0">
                <a:latin typeface="Arial" pitchFamily="34" charset="0"/>
              </a:rPr>
              <a:t> </a:t>
            </a:r>
            <a:r>
              <a:rPr lang="en-US" sz="2600" dirty="0" err="1">
                <a:latin typeface="Arial" pitchFamily="34" charset="0"/>
              </a:rPr>
              <a:t>nhiều</a:t>
            </a:r>
            <a:r>
              <a:rPr lang="en-US" sz="2600" dirty="0">
                <a:latin typeface="Arial" pitchFamily="34" charset="0"/>
              </a:rPr>
              <a:t> </a:t>
            </a:r>
            <a:r>
              <a:rPr lang="en-US" sz="2600" dirty="0" err="1">
                <a:latin typeface="Arial" pitchFamily="34" charset="0"/>
              </a:rPr>
              <a:t>chất</a:t>
            </a:r>
            <a:r>
              <a:rPr lang="en-US" sz="2600" dirty="0">
                <a:latin typeface="Arial" pitchFamily="34" charset="0"/>
              </a:rPr>
              <a:t> </a:t>
            </a:r>
            <a:r>
              <a:rPr lang="en-US" sz="2600" dirty="0" err="1">
                <a:latin typeface="Arial" pitchFamily="34" charset="0"/>
              </a:rPr>
              <a:t>độc</a:t>
            </a:r>
            <a:r>
              <a:rPr lang="en-US" sz="2600" dirty="0">
                <a:latin typeface="Arial" pitchFamily="34" charset="0"/>
              </a:rPr>
              <a:t> </a:t>
            </a:r>
            <a:r>
              <a:rPr lang="en-US" sz="2600" dirty="0" err="1">
                <a:latin typeface="Arial" pitchFamily="34" charset="0"/>
              </a:rPr>
              <a:t>với</a:t>
            </a:r>
            <a:r>
              <a:rPr lang="en-US" sz="2600" dirty="0">
                <a:latin typeface="Arial" pitchFamily="34" charset="0"/>
              </a:rPr>
              <a:t> </a:t>
            </a:r>
            <a:r>
              <a:rPr lang="en-US" sz="2600" dirty="0" err="1">
                <a:latin typeface="Arial" pitchFamily="34" charset="0"/>
              </a:rPr>
              <a:t>nồng</a:t>
            </a:r>
            <a:r>
              <a:rPr lang="en-US" sz="2600" dirty="0">
                <a:latin typeface="Arial" pitchFamily="34" charset="0"/>
              </a:rPr>
              <a:t> </a:t>
            </a:r>
            <a:r>
              <a:rPr lang="en-US" sz="2600" dirty="0" err="1">
                <a:latin typeface="Arial" pitchFamily="34" charset="0"/>
              </a:rPr>
              <a:t>độ</a:t>
            </a:r>
            <a:r>
              <a:rPr lang="en-US" sz="2600" dirty="0">
                <a:latin typeface="Arial" pitchFamily="34" charset="0"/>
              </a:rPr>
              <a:t> </a:t>
            </a:r>
            <a:r>
              <a:rPr lang="en-US" sz="2600" dirty="0" err="1">
                <a:latin typeface="Arial" pitchFamily="34" charset="0"/>
              </a:rPr>
              <a:t>cao</a:t>
            </a:r>
            <a:r>
              <a:rPr lang="en-US" sz="2600" dirty="0">
                <a:latin typeface="Arial" pitchFamily="34" charset="0"/>
              </a:rPr>
              <a:t> </a:t>
            </a:r>
            <a:r>
              <a:rPr lang="en-US" sz="2600" dirty="0" err="1">
                <a:latin typeface="Arial" pitchFamily="34" charset="0"/>
              </a:rPr>
              <a:t>gấp</a:t>
            </a:r>
            <a:r>
              <a:rPr lang="en-US" sz="2600" dirty="0">
                <a:latin typeface="Arial" pitchFamily="34" charset="0"/>
              </a:rPr>
              <a:t> 21 </a:t>
            </a:r>
            <a:r>
              <a:rPr lang="en-US" sz="2600" dirty="0" err="1">
                <a:latin typeface="Arial" pitchFamily="34" charset="0"/>
              </a:rPr>
              <a:t>lần</a:t>
            </a:r>
            <a:r>
              <a:rPr lang="en-US" sz="2600" dirty="0">
                <a:latin typeface="Arial" pitchFamily="34" charset="0"/>
              </a:rPr>
              <a:t> so </a:t>
            </a:r>
            <a:r>
              <a:rPr lang="en-US" sz="2600" dirty="0" err="1">
                <a:latin typeface="Arial" pitchFamily="34" charset="0"/>
              </a:rPr>
              <a:t>với</a:t>
            </a:r>
            <a:r>
              <a:rPr lang="en-US" sz="2600" dirty="0">
                <a:latin typeface="Arial" pitchFamily="34" charset="0"/>
              </a:rPr>
              <a:t> </a:t>
            </a:r>
            <a:r>
              <a:rPr lang="en-US" sz="2600" dirty="0" err="1">
                <a:latin typeface="Arial" pitchFamily="34" charset="0"/>
              </a:rPr>
              <a:t>khói</a:t>
            </a:r>
            <a:r>
              <a:rPr lang="en-US" sz="2600" dirty="0">
                <a:latin typeface="Arial" pitchFamily="34" charset="0"/>
              </a:rPr>
              <a:t> </a:t>
            </a:r>
            <a:r>
              <a:rPr lang="en-US" sz="2600" dirty="0" err="1">
                <a:latin typeface="Arial" pitchFamily="34" charset="0"/>
              </a:rPr>
              <a:t>thuốc</a:t>
            </a:r>
            <a:r>
              <a:rPr lang="en-US" sz="2600" dirty="0">
                <a:latin typeface="Arial" pitchFamily="34" charset="0"/>
              </a:rPr>
              <a:t> </a:t>
            </a:r>
            <a:r>
              <a:rPr lang="en-US" sz="2600" dirty="0" err="1">
                <a:latin typeface="Arial" pitchFamily="34" charset="0"/>
              </a:rPr>
              <a:t>thở</a:t>
            </a:r>
            <a:r>
              <a:rPr lang="en-US" sz="2600" dirty="0">
                <a:latin typeface="Arial" pitchFamily="34" charset="0"/>
              </a:rPr>
              <a:t> </a:t>
            </a:r>
            <a:r>
              <a:rPr lang="en-US" sz="2600" dirty="0" err="1">
                <a:latin typeface="Arial" pitchFamily="34" charset="0"/>
              </a:rPr>
              <a:t>ra</a:t>
            </a:r>
            <a:r>
              <a:rPr lang="en-US" sz="2600" dirty="0">
                <a:latin typeface="Arial" pitchFamily="34" charset="0"/>
              </a:rPr>
              <a:t>.</a:t>
            </a:r>
          </a:p>
          <a:p>
            <a:pPr marL="457200" indent="-457200">
              <a:lnSpc>
                <a:spcPct val="150000"/>
              </a:lnSpc>
              <a:spcBef>
                <a:spcPct val="50000"/>
              </a:spcBef>
              <a:buFont typeface="Wingdings" pitchFamily="2" charset="2"/>
              <a:buChar char="§"/>
            </a:pPr>
            <a:r>
              <a:rPr lang="en-US" sz="2600" dirty="0" err="1">
                <a:latin typeface="Arial" pitchFamily="34" charset="0"/>
              </a:rPr>
              <a:t>Chính</a:t>
            </a:r>
            <a:r>
              <a:rPr lang="en-US" sz="2600" dirty="0">
                <a:latin typeface="Arial" pitchFamily="34" charset="0"/>
              </a:rPr>
              <a:t> </a:t>
            </a:r>
            <a:r>
              <a:rPr lang="en-US" sz="2600" dirty="0" err="1">
                <a:latin typeface="Arial" pitchFamily="34" charset="0"/>
              </a:rPr>
              <a:t>người</a:t>
            </a:r>
            <a:r>
              <a:rPr lang="en-US" sz="2600" dirty="0">
                <a:latin typeface="Arial" pitchFamily="34" charset="0"/>
              </a:rPr>
              <a:t> </a:t>
            </a:r>
            <a:r>
              <a:rPr lang="en-US" sz="2600" dirty="0" err="1">
                <a:latin typeface="Arial" pitchFamily="34" charset="0"/>
              </a:rPr>
              <a:t>hút</a:t>
            </a:r>
            <a:r>
              <a:rPr lang="en-US" sz="2600" dirty="0">
                <a:latin typeface="Arial" pitchFamily="34" charset="0"/>
              </a:rPr>
              <a:t> </a:t>
            </a:r>
            <a:r>
              <a:rPr lang="en-US" sz="2600" dirty="0" err="1">
                <a:latin typeface="Arial" pitchFamily="34" charset="0"/>
              </a:rPr>
              <a:t>thuốc</a:t>
            </a:r>
            <a:r>
              <a:rPr lang="en-US" sz="2600" dirty="0">
                <a:latin typeface="Arial" pitchFamily="34" charset="0"/>
              </a:rPr>
              <a:t> </a:t>
            </a:r>
            <a:r>
              <a:rPr lang="en-US" sz="2600" dirty="0" err="1">
                <a:latin typeface="Arial" pitchFamily="34" charset="0"/>
              </a:rPr>
              <a:t>cũng</a:t>
            </a:r>
            <a:r>
              <a:rPr lang="en-US" sz="2600" dirty="0">
                <a:latin typeface="Arial" pitchFamily="34" charset="0"/>
              </a:rPr>
              <a:t> </a:t>
            </a:r>
            <a:r>
              <a:rPr lang="en-US" sz="2600" dirty="0" err="1">
                <a:latin typeface="Arial" pitchFamily="34" charset="0"/>
              </a:rPr>
              <a:t>bị</a:t>
            </a:r>
            <a:r>
              <a:rPr lang="en-US" sz="2600" dirty="0">
                <a:latin typeface="Arial" pitchFamily="34" charset="0"/>
              </a:rPr>
              <a:t> </a:t>
            </a:r>
            <a:r>
              <a:rPr lang="en-US" sz="2600" dirty="0" err="1">
                <a:latin typeface="Arial" pitchFamily="34" charset="0"/>
              </a:rPr>
              <a:t>ảnh</a:t>
            </a:r>
            <a:r>
              <a:rPr lang="en-US" sz="2600" dirty="0">
                <a:latin typeface="Arial" pitchFamily="34" charset="0"/>
              </a:rPr>
              <a:t> </a:t>
            </a:r>
            <a:r>
              <a:rPr lang="en-US" sz="2600" dirty="0" err="1">
                <a:latin typeface="Arial" pitchFamily="34" charset="0"/>
              </a:rPr>
              <a:t>hưởng</a:t>
            </a:r>
            <a:r>
              <a:rPr lang="en-US" sz="2600" dirty="0">
                <a:latin typeface="Arial" pitchFamily="34" charset="0"/>
              </a:rPr>
              <a:t> </a:t>
            </a:r>
            <a:r>
              <a:rPr lang="en-US" sz="2600" dirty="0" err="1">
                <a:latin typeface="Arial" pitchFamily="34" charset="0"/>
              </a:rPr>
              <a:t>nhiều</a:t>
            </a:r>
            <a:r>
              <a:rPr lang="en-US" sz="2600" dirty="0">
                <a:latin typeface="Arial" pitchFamily="34" charset="0"/>
              </a:rPr>
              <a:t> </a:t>
            </a:r>
            <a:r>
              <a:rPr lang="en-US" sz="2600" dirty="0" err="1">
                <a:latin typeface="Arial" pitchFamily="34" charset="0"/>
              </a:rPr>
              <a:t>hơn</a:t>
            </a:r>
            <a:r>
              <a:rPr lang="en-US" sz="2600" dirty="0">
                <a:latin typeface="Arial" pitchFamily="34" charset="0"/>
              </a:rPr>
              <a:t> </a:t>
            </a:r>
            <a:r>
              <a:rPr lang="en-US" sz="2600" dirty="0" err="1">
                <a:latin typeface="Arial" pitchFamily="34" charset="0"/>
              </a:rPr>
              <a:t>khi</a:t>
            </a:r>
            <a:r>
              <a:rPr lang="en-US" sz="2600" dirty="0">
                <a:latin typeface="Arial" pitchFamily="34" charset="0"/>
              </a:rPr>
              <a:t> </a:t>
            </a:r>
            <a:r>
              <a:rPr lang="en-US" sz="2600" dirty="0" err="1">
                <a:latin typeface="Arial" pitchFamily="34" charset="0"/>
              </a:rPr>
              <a:t>hít</a:t>
            </a:r>
            <a:r>
              <a:rPr lang="en-US" sz="2600" dirty="0">
                <a:latin typeface="Arial" pitchFamily="34" charset="0"/>
              </a:rPr>
              <a:t> </a:t>
            </a:r>
            <a:r>
              <a:rPr lang="en-US" sz="2600" dirty="0" err="1">
                <a:latin typeface="Arial" pitchFamily="34" charset="0"/>
              </a:rPr>
              <a:t>vào</a:t>
            </a:r>
            <a:r>
              <a:rPr lang="en-US" sz="2600" dirty="0">
                <a:latin typeface="Arial" pitchFamily="34" charset="0"/>
              </a:rPr>
              <a:t> </a:t>
            </a:r>
            <a:r>
              <a:rPr lang="en-US" sz="2600" dirty="0" err="1">
                <a:latin typeface="Arial" pitchFamily="34" charset="0"/>
              </a:rPr>
              <a:t>khói</a:t>
            </a:r>
            <a:r>
              <a:rPr lang="en-US" sz="2600" dirty="0">
                <a:latin typeface="Arial" pitchFamily="34" charset="0"/>
              </a:rPr>
              <a:t> </a:t>
            </a:r>
            <a:r>
              <a:rPr lang="en-US" sz="2600" dirty="0" err="1">
                <a:latin typeface="Arial" pitchFamily="34" charset="0"/>
              </a:rPr>
              <a:t>thuốc</a:t>
            </a:r>
            <a:r>
              <a:rPr lang="en-US" sz="2600" dirty="0">
                <a:latin typeface="Arial" pitchFamily="34" charset="0"/>
              </a:rPr>
              <a:t> </a:t>
            </a:r>
            <a:r>
              <a:rPr lang="en-US" sz="2600" dirty="0" err="1">
                <a:latin typeface="Arial" pitchFamily="34" charset="0"/>
              </a:rPr>
              <a:t>từ</a:t>
            </a:r>
            <a:r>
              <a:rPr lang="en-US" sz="2600" dirty="0">
                <a:latin typeface="Arial" pitchFamily="34" charset="0"/>
              </a:rPr>
              <a:t> </a:t>
            </a:r>
            <a:r>
              <a:rPr lang="en-US" sz="2600" dirty="0" err="1">
                <a:latin typeface="Arial" pitchFamily="34" charset="0"/>
              </a:rPr>
              <a:t>đầu</a:t>
            </a:r>
            <a:r>
              <a:rPr lang="en-US" sz="2600" dirty="0">
                <a:latin typeface="Arial" pitchFamily="34" charset="0"/>
              </a:rPr>
              <a:t> </a:t>
            </a:r>
            <a:r>
              <a:rPr lang="en-US" sz="2600" dirty="0" err="1">
                <a:latin typeface="Arial" pitchFamily="34" charset="0"/>
              </a:rPr>
              <a:t>thuốc</a:t>
            </a:r>
            <a:r>
              <a:rPr lang="en-US" sz="2600" dirty="0">
                <a:latin typeface="Arial" pitchFamily="34" charset="0"/>
              </a:rPr>
              <a:t> </a:t>
            </a:r>
            <a:r>
              <a:rPr lang="en-US" sz="2600" dirty="0" err="1">
                <a:latin typeface="Arial" pitchFamily="34" charset="0"/>
              </a:rPr>
              <a:t>đang</a:t>
            </a:r>
            <a:r>
              <a:rPr lang="en-US" sz="2600" dirty="0">
                <a:latin typeface="Arial" pitchFamily="34" charset="0"/>
              </a:rPr>
              <a:t> </a:t>
            </a:r>
            <a:r>
              <a:rPr lang="en-US" sz="2600" dirty="0" err="1">
                <a:latin typeface="Arial" pitchFamily="34" charset="0"/>
              </a:rPr>
              <a:t>cháy</a:t>
            </a:r>
            <a:r>
              <a:rPr lang="en-US" sz="2600" dirty="0">
                <a:latin typeface="Arial" pitchFamily="34" charset="0"/>
              </a:rPr>
              <a:t> </a:t>
            </a:r>
            <a:r>
              <a:rPr lang="en-US" sz="2600" dirty="0" err="1">
                <a:latin typeface="Arial" pitchFamily="34" charset="0"/>
              </a:rPr>
              <a:t>tỏa</a:t>
            </a:r>
            <a:r>
              <a:rPr lang="en-US" sz="2600" dirty="0">
                <a:latin typeface="Arial" pitchFamily="34" charset="0"/>
              </a:rPr>
              <a:t> </a:t>
            </a:r>
            <a:r>
              <a:rPr lang="en-US" sz="2600" dirty="0" err="1">
                <a:latin typeface="Arial" pitchFamily="34" charset="0"/>
              </a:rPr>
              <a:t>ra</a:t>
            </a:r>
            <a:endParaRPr lang="en-US" sz="2600" dirty="0">
              <a:latin typeface="Arial" pitchFamily="34" charset="0"/>
            </a:endParaRPr>
          </a:p>
          <a:p>
            <a:pPr marL="457200" indent="-457200">
              <a:lnSpc>
                <a:spcPct val="150000"/>
              </a:lnSpc>
              <a:spcBef>
                <a:spcPct val="50000"/>
              </a:spcBef>
              <a:buFont typeface="Wingdings" pitchFamily="2" charset="2"/>
              <a:buChar char="§"/>
            </a:pPr>
            <a:r>
              <a:rPr lang="en-US" sz="2600" dirty="0" err="1">
                <a:latin typeface="Arial" pitchFamily="34" charset="0"/>
              </a:rPr>
              <a:t>Người</a:t>
            </a:r>
            <a:r>
              <a:rPr lang="en-US" sz="2600" dirty="0">
                <a:latin typeface="Arial" pitchFamily="34" charset="0"/>
              </a:rPr>
              <a:t> </a:t>
            </a:r>
            <a:r>
              <a:rPr lang="en-US" sz="2600" dirty="0" err="1">
                <a:latin typeface="Arial" pitchFamily="34" charset="0"/>
              </a:rPr>
              <a:t>không</a:t>
            </a:r>
            <a:r>
              <a:rPr lang="en-US" sz="2600" dirty="0">
                <a:latin typeface="Arial" pitchFamily="34" charset="0"/>
              </a:rPr>
              <a:t> </a:t>
            </a:r>
            <a:r>
              <a:rPr lang="en-US" sz="2600" dirty="0" err="1">
                <a:latin typeface="Arial" pitchFamily="34" charset="0"/>
              </a:rPr>
              <a:t>hút</a:t>
            </a:r>
            <a:r>
              <a:rPr lang="en-US" sz="2600" dirty="0">
                <a:latin typeface="Arial" pitchFamily="34" charset="0"/>
              </a:rPr>
              <a:t> </a:t>
            </a:r>
            <a:r>
              <a:rPr lang="en-US" sz="2600" dirty="0" err="1">
                <a:latin typeface="Arial" pitchFamily="34" charset="0"/>
              </a:rPr>
              <a:t>thuốc</a:t>
            </a:r>
            <a:r>
              <a:rPr lang="en-US" sz="2600" dirty="0">
                <a:latin typeface="Arial" pitchFamily="34" charset="0"/>
              </a:rPr>
              <a:t> </a:t>
            </a:r>
            <a:r>
              <a:rPr lang="en-US" sz="2600" dirty="0" err="1">
                <a:latin typeface="Arial" pitchFamily="34" charset="0"/>
              </a:rPr>
              <a:t>nhưng</a:t>
            </a:r>
            <a:r>
              <a:rPr lang="en-US" sz="2600" dirty="0">
                <a:latin typeface="Arial" pitchFamily="34" charset="0"/>
              </a:rPr>
              <a:t> </a:t>
            </a:r>
            <a:r>
              <a:rPr lang="en-US" sz="2600" dirty="0" err="1">
                <a:latin typeface="Arial" pitchFamily="34" charset="0"/>
              </a:rPr>
              <a:t>làm</a:t>
            </a:r>
            <a:r>
              <a:rPr lang="en-US" sz="2600" dirty="0">
                <a:latin typeface="Arial" pitchFamily="34" charset="0"/>
              </a:rPr>
              <a:t> </a:t>
            </a:r>
            <a:r>
              <a:rPr lang="en-US" sz="2600" dirty="0" err="1">
                <a:latin typeface="Arial" pitchFamily="34" charset="0"/>
              </a:rPr>
              <a:t>việc</a:t>
            </a:r>
            <a:r>
              <a:rPr lang="en-US" sz="2600" dirty="0">
                <a:latin typeface="Arial" pitchFamily="34" charset="0"/>
              </a:rPr>
              <a:t> </a:t>
            </a:r>
            <a:r>
              <a:rPr lang="en-US" sz="2600" dirty="0" err="1">
                <a:latin typeface="Arial" pitchFamily="34" charset="0"/>
              </a:rPr>
              <a:t>thường</a:t>
            </a:r>
            <a:r>
              <a:rPr lang="en-US" sz="2600" dirty="0">
                <a:latin typeface="Arial" pitchFamily="34" charset="0"/>
              </a:rPr>
              <a:t> </a:t>
            </a:r>
            <a:r>
              <a:rPr lang="en-US" sz="2600" dirty="0" err="1">
                <a:latin typeface="Arial" pitchFamily="34" charset="0"/>
              </a:rPr>
              <a:t>xuyên</a:t>
            </a:r>
            <a:r>
              <a:rPr lang="en-US" sz="2600" dirty="0">
                <a:latin typeface="Arial" pitchFamily="34" charset="0"/>
              </a:rPr>
              <a:t> </a:t>
            </a:r>
            <a:r>
              <a:rPr lang="en-US" sz="2600" dirty="0" err="1">
                <a:latin typeface="Arial" pitchFamily="34" charset="0"/>
              </a:rPr>
              <a:t>với</a:t>
            </a:r>
            <a:r>
              <a:rPr lang="en-US" sz="2600" dirty="0">
                <a:latin typeface="Arial" pitchFamily="34" charset="0"/>
              </a:rPr>
              <a:t> </a:t>
            </a:r>
            <a:r>
              <a:rPr lang="en-US" sz="2600" dirty="0" err="1">
                <a:latin typeface="Arial" pitchFamily="34" charset="0"/>
              </a:rPr>
              <a:t>trong</a:t>
            </a:r>
            <a:r>
              <a:rPr lang="en-US" sz="2600" dirty="0">
                <a:latin typeface="Arial" pitchFamily="34" charset="0"/>
              </a:rPr>
              <a:t> </a:t>
            </a:r>
            <a:r>
              <a:rPr lang="en-US" sz="2600" dirty="0" err="1">
                <a:latin typeface="Arial" pitchFamily="34" charset="0"/>
              </a:rPr>
              <a:t>môi</a:t>
            </a:r>
            <a:r>
              <a:rPr lang="en-US" sz="2600" dirty="0">
                <a:latin typeface="Arial" pitchFamily="34" charset="0"/>
              </a:rPr>
              <a:t> </a:t>
            </a:r>
            <a:r>
              <a:rPr lang="en-US" sz="2600" dirty="0" err="1">
                <a:latin typeface="Arial" pitchFamily="34" charset="0"/>
              </a:rPr>
              <a:t>trường</a:t>
            </a:r>
            <a:r>
              <a:rPr lang="en-US" sz="2600" dirty="0">
                <a:latin typeface="Arial" pitchFamily="34" charset="0"/>
              </a:rPr>
              <a:t> </a:t>
            </a:r>
            <a:r>
              <a:rPr lang="en-US" sz="2600" dirty="0" err="1">
                <a:latin typeface="Arial" pitchFamily="34" charset="0"/>
              </a:rPr>
              <a:t>có</a:t>
            </a:r>
            <a:r>
              <a:rPr lang="en-US" sz="2600" dirty="0">
                <a:latin typeface="Arial" pitchFamily="34" charset="0"/>
              </a:rPr>
              <a:t> </a:t>
            </a:r>
            <a:r>
              <a:rPr lang="en-US" sz="2600" dirty="0" err="1">
                <a:latin typeface="Arial" pitchFamily="34" charset="0"/>
              </a:rPr>
              <a:t>khói</a:t>
            </a:r>
            <a:r>
              <a:rPr lang="en-US" sz="2600" dirty="0">
                <a:latin typeface="Arial" pitchFamily="34" charset="0"/>
              </a:rPr>
              <a:t> </a:t>
            </a:r>
            <a:r>
              <a:rPr lang="en-US" sz="2600" dirty="0" err="1">
                <a:latin typeface="Arial" pitchFamily="34" charset="0"/>
              </a:rPr>
              <a:t>thuốc</a:t>
            </a:r>
            <a:r>
              <a:rPr lang="en-US" sz="2600" dirty="0">
                <a:latin typeface="Arial" pitchFamily="34" charset="0"/>
              </a:rPr>
              <a:t> </a:t>
            </a:r>
            <a:r>
              <a:rPr lang="en-US" sz="2600" dirty="0" err="1">
                <a:latin typeface="Arial" pitchFamily="34" charset="0"/>
              </a:rPr>
              <a:t>có</a:t>
            </a:r>
            <a:r>
              <a:rPr lang="en-US" sz="2600" dirty="0">
                <a:latin typeface="Arial" pitchFamily="34" charset="0"/>
              </a:rPr>
              <a:t> </a:t>
            </a:r>
            <a:r>
              <a:rPr lang="en-US" sz="2600" dirty="0" err="1">
                <a:latin typeface="Arial" pitchFamily="34" charset="0"/>
              </a:rPr>
              <a:t>thể</a:t>
            </a:r>
            <a:r>
              <a:rPr lang="en-US" sz="2600" dirty="0">
                <a:latin typeface="Arial" pitchFamily="34" charset="0"/>
              </a:rPr>
              <a:t> </a:t>
            </a:r>
            <a:r>
              <a:rPr lang="en-US" sz="2600" dirty="0" err="1">
                <a:latin typeface="Arial" pitchFamily="34" charset="0"/>
              </a:rPr>
              <a:t>hít</a:t>
            </a:r>
            <a:r>
              <a:rPr lang="en-US" sz="2600" dirty="0">
                <a:latin typeface="Arial" pitchFamily="34" charset="0"/>
              </a:rPr>
              <a:t> </a:t>
            </a:r>
            <a:r>
              <a:rPr lang="en-US" sz="2600" dirty="0" err="1">
                <a:latin typeface="Arial" pitchFamily="34" charset="0"/>
              </a:rPr>
              <a:t>vào</a:t>
            </a:r>
            <a:r>
              <a:rPr lang="en-US" sz="2600" dirty="0">
                <a:latin typeface="Arial" pitchFamily="34" charset="0"/>
              </a:rPr>
              <a:t> </a:t>
            </a:r>
            <a:r>
              <a:rPr lang="en-US" sz="2600" dirty="0" err="1">
                <a:latin typeface="Arial" pitchFamily="34" charset="0"/>
              </a:rPr>
              <a:t>lượng</a:t>
            </a:r>
            <a:r>
              <a:rPr lang="en-US" sz="2600" dirty="0">
                <a:latin typeface="Arial" pitchFamily="34" charset="0"/>
              </a:rPr>
              <a:t> </a:t>
            </a:r>
            <a:r>
              <a:rPr lang="en-US" sz="2600" dirty="0" err="1">
                <a:latin typeface="Arial" pitchFamily="34" charset="0"/>
              </a:rPr>
              <a:t>khói</a:t>
            </a:r>
            <a:r>
              <a:rPr lang="en-US" sz="2600" dirty="0">
                <a:latin typeface="Arial" pitchFamily="34" charset="0"/>
              </a:rPr>
              <a:t> </a:t>
            </a:r>
            <a:r>
              <a:rPr lang="en-US" sz="2600" dirty="0" err="1">
                <a:latin typeface="Arial" pitchFamily="34" charset="0"/>
              </a:rPr>
              <a:t>thuốc</a:t>
            </a:r>
            <a:r>
              <a:rPr lang="en-US" sz="2600" dirty="0">
                <a:latin typeface="Arial" pitchFamily="34" charset="0"/>
              </a:rPr>
              <a:t> </a:t>
            </a:r>
            <a:r>
              <a:rPr lang="en-US" sz="2600" dirty="0" err="1">
                <a:latin typeface="Arial" pitchFamily="34" charset="0"/>
              </a:rPr>
              <a:t>tương</a:t>
            </a:r>
            <a:r>
              <a:rPr lang="en-US" sz="2600" dirty="0">
                <a:latin typeface="Arial" pitchFamily="34" charset="0"/>
              </a:rPr>
              <a:t> </a:t>
            </a:r>
            <a:r>
              <a:rPr lang="en-US" sz="2600" dirty="0" err="1">
                <a:latin typeface="Arial" pitchFamily="34" charset="0"/>
              </a:rPr>
              <a:t>đương</a:t>
            </a:r>
            <a:r>
              <a:rPr lang="en-US" sz="2600" dirty="0">
                <a:latin typeface="Arial" pitchFamily="34" charset="0"/>
              </a:rPr>
              <a:t> </a:t>
            </a:r>
            <a:r>
              <a:rPr lang="en-US" sz="2600" dirty="0" err="1">
                <a:latin typeface="Arial" pitchFamily="34" charset="0"/>
              </a:rPr>
              <a:t>với</a:t>
            </a:r>
            <a:r>
              <a:rPr lang="en-US" sz="2600" dirty="0">
                <a:latin typeface="Arial" pitchFamily="34" charset="0"/>
              </a:rPr>
              <a:t> </a:t>
            </a:r>
            <a:r>
              <a:rPr lang="en-US" sz="2600" dirty="0" err="1">
                <a:latin typeface="Arial" pitchFamily="34" charset="0"/>
              </a:rPr>
              <a:t>việc</a:t>
            </a:r>
            <a:r>
              <a:rPr lang="en-US" sz="2600" dirty="0">
                <a:latin typeface="Arial" pitchFamily="34" charset="0"/>
              </a:rPr>
              <a:t> </a:t>
            </a:r>
            <a:r>
              <a:rPr lang="en-US" sz="2600" dirty="0" err="1">
                <a:latin typeface="Arial" pitchFamily="34" charset="0"/>
              </a:rPr>
              <a:t>hút</a:t>
            </a:r>
            <a:r>
              <a:rPr lang="en-US" sz="2600" dirty="0">
                <a:latin typeface="Arial" pitchFamily="34" charset="0"/>
              </a:rPr>
              <a:t> 5 </a:t>
            </a:r>
            <a:r>
              <a:rPr lang="en-US" sz="2600" dirty="0" err="1">
                <a:latin typeface="Arial" pitchFamily="34" charset="0"/>
              </a:rPr>
              <a:t>điếu</a:t>
            </a:r>
            <a:r>
              <a:rPr lang="en-US" sz="2600" dirty="0">
                <a:latin typeface="Arial" pitchFamily="34" charset="0"/>
              </a:rPr>
              <a:t> </a:t>
            </a:r>
            <a:r>
              <a:rPr lang="en-US" sz="2600" dirty="0" err="1">
                <a:latin typeface="Arial" pitchFamily="34" charset="0"/>
              </a:rPr>
              <a:t>thuốc</a:t>
            </a:r>
            <a:r>
              <a:rPr lang="en-US" sz="2600" dirty="0">
                <a:latin typeface="Arial" pitchFamily="34" charset="0"/>
              </a:rPr>
              <a:t> </a:t>
            </a:r>
            <a:r>
              <a:rPr lang="en-US" sz="2600" dirty="0" err="1">
                <a:latin typeface="Arial" pitchFamily="34" charset="0"/>
              </a:rPr>
              <a:t>một</a:t>
            </a:r>
            <a:r>
              <a:rPr lang="en-US" sz="2600" dirty="0">
                <a:latin typeface="Arial" pitchFamily="34" charset="0"/>
              </a:rPr>
              <a:t> </a:t>
            </a:r>
            <a:r>
              <a:rPr lang="en-US" sz="2600" dirty="0" err="1">
                <a:latin typeface="Arial" pitchFamily="34" charset="0"/>
              </a:rPr>
              <a:t>ngày</a:t>
            </a:r>
            <a:r>
              <a:rPr lang="en-US" sz="2600" dirty="0">
                <a:latin typeface="Arial" pitchFamily="34" charset="0"/>
              </a:rPr>
              <a:t>.</a:t>
            </a:r>
          </a:p>
        </p:txBody>
      </p:sp>
    </p:spTree>
    <p:extLst>
      <p:ext uri="{BB962C8B-B14F-4D97-AF65-F5344CB8AC3E}">
        <p14:creationId xmlns:p14="http://schemas.microsoft.com/office/powerpoint/2010/main" val="10405570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381000" y="228600"/>
            <a:ext cx="8229600" cy="1143000"/>
          </a:xfrm>
        </p:spPr>
        <p:txBody>
          <a:bodyPr>
            <a:noAutofit/>
          </a:bodyPr>
          <a:lstStyle/>
          <a:p>
            <a:pPr eaLnBrk="1" hangingPunct="1">
              <a:lnSpc>
                <a:spcPct val="120000"/>
              </a:lnSpc>
              <a:spcBef>
                <a:spcPct val="20000"/>
              </a:spcBef>
              <a:defRPr/>
            </a:pPr>
            <a:r>
              <a:rPr lang="en-US" sz="3400" b="1">
                <a:ea typeface="Verdana" pitchFamily="34" charset="0"/>
                <a:cs typeface="Arial" pitchFamily="34" charset="0"/>
              </a:rPr>
              <a:t>ẢNH HƯỞNG CỦA HÚT THUỐC THỤ ĐỘNG VỚI SỨC KHOẺ</a:t>
            </a:r>
          </a:p>
        </p:txBody>
      </p:sp>
      <p:pic>
        <p:nvPicPr>
          <p:cNvPr id="58371" name="Picture 4" descr="415"/>
          <p:cNvPicPr>
            <a:picLocks noChangeAspect="1" noChangeArrowheads="1"/>
          </p:cNvPicPr>
          <p:nvPr/>
        </p:nvPicPr>
        <p:blipFill>
          <a:blip r:embed="rId2" cstate="print">
            <a:lum bright="-4000" contrast="6000"/>
          </a:blip>
          <a:srcRect/>
          <a:stretch>
            <a:fillRect/>
          </a:stretch>
        </p:blipFill>
        <p:spPr bwMode="auto">
          <a:xfrm>
            <a:off x="5105400" y="2286000"/>
            <a:ext cx="3657600" cy="3657600"/>
          </a:xfrm>
          <a:prstGeom prst="rect">
            <a:avLst/>
          </a:prstGeom>
          <a:noFill/>
          <a:ln w="9525">
            <a:noFill/>
            <a:miter lim="800000"/>
            <a:headEnd/>
            <a:tailEnd/>
          </a:ln>
        </p:spPr>
      </p:pic>
      <p:sp>
        <p:nvSpPr>
          <p:cNvPr id="58372" name="Text Box 5"/>
          <p:cNvSpPr txBox="1">
            <a:spLocks noChangeArrowheads="1"/>
          </p:cNvSpPr>
          <p:nvPr/>
        </p:nvSpPr>
        <p:spPr bwMode="auto">
          <a:xfrm>
            <a:off x="228600" y="1600200"/>
            <a:ext cx="4724400" cy="4893647"/>
          </a:xfrm>
          <a:prstGeom prst="rect">
            <a:avLst/>
          </a:prstGeom>
          <a:noFill/>
          <a:ln w="9525">
            <a:noFill/>
            <a:miter lim="800000"/>
            <a:headEnd/>
            <a:tailEnd/>
          </a:ln>
        </p:spPr>
        <p:txBody>
          <a:bodyPr wrap="square">
            <a:spAutoFit/>
          </a:bodyPr>
          <a:lstStyle/>
          <a:p>
            <a:pPr marL="457200" indent="-457200">
              <a:lnSpc>
                <a:spcPct val="150000"/>
              </a:lnSpc>
              <a:buFont typeface="Wingdings" pitchFamily="2" charset="2"/>
              <a:buChar char="§"/>
            </a:pPr>
            <a:r>
              <a:rPr lang="en-US" sz="2600" dirty="0" err="1">
                <a:latin typeface="Arial" pitchFamily="34" charset="0"/>
              </a:rPr>
              <a:t>Làm</a:t>
            </a:r>
            <a:r>
              <a:rPr lang="en-US" sz="2600" dirty="0">
                <a:latin typeface="Arial" pitchFamily="34" charset="0"/>
              </a:rPr>
              <a:t> </a:t>
            </a:r>
            <a:r>
              <a:rPr lang="en-US" sz="2600" dirty="0" err="1">
                <a:latin typeface="Arial" pitchFamily="34" charset="0"/>
              </a:rPr>
              <a:t>tăng</a:t>
            </a:r>
            <a:r>
              <a:rPr lang="en-US" sz="2600" dirty="0">
                <a:latin typeface="Arial" pitchFamily="34" charset="0"/>
              </a:rPr>
              <a:t> 20 -30% </a:t>
            </a:r>
            <a:r>
              <a:rPr lang="en-US" sz="2600" dirty="0" err="1">
                <a:latin typeface="Arial" pitchFamily="34" charset="0"/>
              </a:rPr>
              <a:t>nguy</a:t>
            </a:r>
            <a:r>
              <a:rPr lang="en-US" sz="2600" dirty="0">
                <a:latin typeface="Arial" pitchFamily="34" charset="0"/>
              </a:rPr>
              <a:t> </a:t>
            </a:r>
            <a:r>
              <a:rPr lang="en-US" sz="2600" dirty="0" err="1">
                <a:latin typeface="Arial" pitchFamily="34" charset="0"/>
              </a:rPr>
              <a:t>cơ</a:t>
            </a:r>
            <a:r>
              <a:rPr lang="en-US" sz="2600" dirty="0">
                <a:latin typeface="Arial" pitchFamily="34" charset="0"/>
              </a:rPr>
              <a:t> </a:t>
            </a:r>
            <a:r>
              <a:rPr lang="en-US" sz="2600" dirty="0" err="1">
                <a:latin typeface="Arial" pitchFamily="34" charset="0"/>
              </a:rPr>
              <a:t>ung</a:t>
            </a:r>
            <a:r>
              <a:rPr lang="en-US" sz="2600" dirty="0">
                <a:latin typeface="Arial" pitchFamily="34" charset="0"/>
              </a:rPr>
              <a:t> </a:t>
            </a:r>
            <a:r>
              <a:rPr lang="en-US" sz="2600" dirty="0" err="1">
                <a:latin typeface="Arial" pitchFamily="34" charset="0"/>
              </a:rPr>
              <a:t>thư</a:t>
            </a:r>
            <a:r>
              <a:rPr lang="en-US" sz="2600" dirty="0">
                <a:latin typeface="Arial" pitchFamily="34" charset="0"/>
              </a:rPr>
              <a:t> </a:t>
            </a:r>
            <a:r>
              <a:rPr lang="en-US" sz="2600" dirty="0" err="1">
                <a:latin typeface="Arial" pitchFamily="34" charset="0"/>
              </a:rPr>
              <a:t>phổi</a:t>
            </a:r>
            <a:r>
              <a:rPr lang="en-US" sz="2600" dirty="0">
                <a:latin typeface="Arial" pitchFamily="34" charset="0"/>
              </a:rPr>
              <a:t> </a:t>
            </a:r>
            <a:r>
              <a:rPr lang="en-US" sz="2600" dirty="0" err="1">
                <a:latin typeface="Arial" pitchFamily="34" charset="0"/>
              </a:rPr>
              <a:t>cho</a:t>
            </a:r>
            <a:r>
              <a:rPr lang="en-US" sz="2600" dirty="0">
                <a:latin typeface="Arial" pitchFamily="34" charset="0"/>
              </a:rPr>
              <a:t> </a:t>
            </a:r>
            <a:r>
              <a:rPr lang="en-US" sz="2600" dirty="0" err="1">
                <a:latin typeface="Arial" pitchFamily="34" charset="0"/>
              </a:rPr>
              <a:t>người</a:t>
            </a:r>
            <a:r>
              <a:rPr lang="en-US" sz="2600" dirty="0">
                <a:latin typeface="Arial" pitchFamily="34" charset="0"/>
              </a:rPr>
              <a:t> </a:t>
            </a:r>
            <a:r>
              <a:rPr lang="en-US" sz="2600" dirty="0" err="1">
                <a:latin typeface="Arial" pitchFamily="34" charset="0"/>
              </a:rPr>
              <a:t>hút</a:t>
            </a:r>
            <a:r>
              <a:rPr lang="en-US" sz="2600" dirty="0">
                <a:latin typeface="Arial" pitchFamily="34" charset="0"/>
              </a:rPr>
              <a:t> </a:t>
            </a:r>
            <a:r>
              <a:rPr lang="en-US" sz="2600" dirty="0" err="1">
                <a:latin typeface="Arial" pitchFamily="34" charset="0"/>
              </a:rPr>
              <a:t>thuốc</a:t>
            </a:r>
            <a:r>
              <a:rPr lang="en-US" sz="2600" dirty="0">
                <a:latin typeface="Arial" pitchFamily="34" charset="0"/>
              </a:rPr>
              <a:t> </a:t>
            </a:r>
            <a:r>
              <a:rPr lang="en-US" sz="2600" dirty="0" err="1">
                <a:latin typeface="Arial" pitchFamily="34" charset="0"/>
              </a:rPr>
              <a:t>thụ</a:t>
            </a:r>
            <a:r>
              <a:rPr lang="en-US" sz="2600" dirty="0">
                <a:latin typeface="Arial" pitchFamily="34" charset="0"/>
              </a:rPr>
              <a:t> </a:t>
            </a:r>
            <a:r>
              <a:rPr lang="en-US" sz="2600" dirty="0" err="1">
                <a:latin typeface="Arial" pitchFamily="34" charset="0"/>
              </a:rPr>
              <a:t>động</a:t>
            </a:r>
            <a:r>
              <a:rPr lang="en-US" sz="2600" dirty="0">
                <a:latin typeface="Arial" pitchFamily="34" charset="0"/>
              </a:rPr>
              <a:t> (Surgeon general report, CDC, </a:t>
            </a:r>
            <a:r>
              <a:rPr lang="en-US" sz="2600">
                <a:latin typeface="Arial" pitchFamily="34" charset="0"/>
              </a:rPr>
              <a:t>2006).</a:t>
            </a:r>
          </a:p>
          <a:p>
            <a:pPr marL="457200" indent="-457200">
              <a:lnSpc>
                <a:spcPct val="150000"/>
              </a:lnSpc>
              <a:buFont typeface="Wingdings" pitchFamily="2" charset="2"/>
              <a:buChar char="§"/>
            </a:pPr>
            <a:r>
              <a:rPr lang="en-US" sz="2600">
                <a:latin typeface="Arial" pitchFamily="34" charset="0"/>
              </a:rPr>
              <a:t>Ước </a:t>
            </a:r>
            <a:r>
              <a:rPr lang="en-US" sz="2600" dirty="0" err="1">
                <a:latin typeface="Arial" pitchFamily="34" charset="0"/>
              </a:rPr>
              <a:t>tính</a:t>
            </a:r>
            <a:r>
              <a:rPr lang="en-US" sz="2600" dirty="0">
                <a:latin typeface="Arial" pitchFamily="34" charset="0"/>
              </a:rPr>
              <a:t> </a:t>
            </a:r>
            <a:r>
              <a:rPr lang="en-US" sz="2600" dirty="0" err="1">
                <a:latin typeface="Arial" pitchFamily="34" charset="0"/>
              </a:rPr>
              <a:t>hút</a:t>
            </a:r>
            <a:r>
              <a:rPr lang="en-US" sz="2600" dirty="0">
                <a:latin typeface="Arial" pitchFamily="34" charset="0"/>
              </a:rPr>
              <a:t> </a:t>
            </a:r>
            <a:r>
              <a:rPr lang="en-US" sz="2600" dirty="0" err="1">
                <a:latin typeface="Arial" pitchFamily="34" charset="0"/>
              </a:rPr>
              <a:t>thuốc</a:t>
            </a:r>
            <a:r>
              <a:rPr lang="en-US" sz="2600" dirty="0">
                <a:latin typeface="Arial" pitchFamily="34" charset="0"/>
              </a:rPr>
              <a:t> </a:t>
            </a:r>
            <a:r>
              <a:rPr lang="en-US" sz="2600" dirty="0" err="1">
                <a:latin typeface="Arial" pitchFamily="34" charset="0"/>
              </a:rPr>
              <a:t>thụ</a:t>
            </a:r>
            <a:r>
              <a:rPr lang="en-US" sz="2600" dirty="0">
                <a:latin typeface="Arial" pitchFamily="34" charset="0"/>
              </a:rPr>
              <a:t> </a:t>
            </a:r>
            <a:r>
              <a:rPr lang="en-US" sz="2600" dirty="0" err="1">
                <a:latin typeface="Arial" pitchFamily="34" charset="0"/>
              </a:rPr>
              <a:t>động</a:t>
            </a:r>
            <a:r>
              <a:rPr lang="en-US" sz="2600" dirty="0">
                <a:latin typeface="Arial" pitchFamily="34" charset="0"/>
              </a:rPr>
              <a:t> </a:t>
            </a:r>
            <a:r>
              <a:rPr lang="en-US" sz="2600" dirty="0" err="1">
                <a:latin typeface="Arial" pitchFamily="34" charset="0"/>
              </a:rPr>
              <a:t>hàng</a:t>
            </a:r>
            <a:r>
              <a:rPr lang="en-US" sz="2600" dirty="0">
                <a:latin typeface="Arial" pitchFamily="34" charset="0"/>
              </a:rPr>
              <a:t> </a:t>
            </a:r>
            <a:r>
              <a:rPr lang="en-US" sz="2600" dirty="0" err="1">
                <a:latin typeface="Arial" pitchFamily="34" charset="0"/>
              </a:rPr>
              <a:t>năm</a:t>
            </a:r>
            <a:r>
              <a:rPr lang="en-US" sz="2600" dirty="0">
                <a:latin typeface="Arial" pitchFamily="34" charset="0"/>
              </a:rPr>
              <a:t> </a:t>
            </a:r>
            <a:r>
              <a:rPr lang="en-US" sz="2600" dirty="0" err="1">
                <a:latin typeface="Arial" pitchFamily="34" charset="0"/>
              </a:rPr>
              <a:t>gây</a:t>
            </a:r>
            <a:r>
              <a:rPr lang="en-US" sz="2600" dirty="0">
                <a:latin typeface="Arial" pitchFamily="34" charset="0"/>
              </a:rPr>
              <a:t> </a:t>
            </a:r>
            <a:r>
              <a:rPr lang="en-US" sz="2600" dirty="0" err="1">
                <a:latin typeface="Arial" pitchFamily="34" charset="0"/>
              </a:rPr>
              <a:t>ra</a:t>
            </a:r>
            <a:r>
              <a:rPr lang="en-US" sz="2600" dirty="0">
                <a:latin typeface="Arial" pitchFamily="34" charset="0"/>
              </a:rPr>
              <a:t> 3.400 ca </a:t>
            </a:r>
            <a:r>
              <a:rPr lang="en-US" sz="2600" dirty="0" err="1">
                <a:latin typeface="Arial" pitchFamily="34" charset="0"/>
              </a:rPr>
              <a:t>tử</a:t>
            </a:r>
            <a:r>
              <a:rPr lang="en-US" sz="2600" dirty="0">
                <a:latin typeface="Arial" pitchFamily="34" charset="0"/>
              </a:rPr>
              <a:t> </a:t>
            </a:r>
            <a:r>
              <a:rPr lang="en-US" sz="2600" dirty="0" err="1">
                <a:latin typeface="Arial" pitchFamily="34" charset="0"/>
              </a:rPr>
              <a:t>vong</a:t>
            </a:r>
            <a:r>
              <a:rPr lang="en-US" sz="2600" dirty="0">
                <a:latin typeface="Arial" pitchFamily="34" charset="0"/>
              </a:rPr>
              <a:t> </a:t>
            </a:r>
            <a:r>
              <a:rPr lang="en-US" sz="2600" dirty="0" err="1">
                <a:latin typeface="Arial" pitchFamily="34" charset="0"/>
              </a:rPr>
              <a:t>vì</a:t>
            </a:r>
            <a:r>
              <a:rPr lang="en-US" sz="2600" dirty="0">
                <a:latin typeface="Arial" pitchFamily="34" charset="0"/>
              </a:rPr>
              <a:t> </a:t>
            </a:r>
            <a:r>
              <a:rPr lang="en-US" sz="2600" dirty="0" err="1">
                <a:latin typeface="Arial" pitchFamily="34" charset="0"/>
              </a:rPr>
              <a:t>ung</a:t>
            </a:r>
            <a:r>
              <a:rPr lang="en-US" sz="2600" dirty="0">
                <a:latin typeface="Arial" pitchFamily="34" charset="0"/>
              </a:rPr>
              <a:t> </a:t>
            </a:r>
            <a:r>
              <a:rPr lang="en-US" sz="2600" dirty="0" err="1">
                <a:latin typeface="Arial" pitchFamily="34" charset="0"/>
              </a:rPr>
              <a:t>thư</a:t>
            </a:r>
            <a:r>
              <a:rPr lang="en-US" sz="2600" dirty="0">
                <a:latin typeface="Arial" pitchFamily="34" charset="0"/>
              </a:rPr>
              <a:t> </a:t>
            </a:r>
            <a:r>
              <a:rPr lang="en-US" sz="2600" dirty="0" err="1">
                <a:latin typeface="Arial" pitchFamily="34" charset="0"/>
              </a:rPr>
              <a:t>phổi</a:t>
            </a:r>
            <a:endParaRPr lang="en-US" sz="2600" dirty="0">
              <a:latin typeface="Arial" pitchFamily="34" charset="0"/>
            </a:endParaRPr>
          </a:p>
        </p:txBody>
      </p:sp>
    </p:spTree>
    <p:extLst>
      <p:ext uri="{BB962C8B-B14F-4D97-AF65-F5344CB8AC3E}">
        <p14:creationId xmlns:p14="http://schemas.microsoft.com/office/powerpoint/2010/main" val="25155557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5" name="Picture 4" descr="Image"/>
          <p:cNvPicPr>
            <a:picLocks noChangeAspect="1" noChangeArrowheads="1"/>
          </p:cNvPicPr>
          <p:nvPr/>
        </p:nvPicPr>
        <p:blipFill>
          <a:blip r:embed="rId2" cstate="print">
            <a:lum bright="-4000" contrast="12000"/>
          </a:blip>
          <a:srcRect/>
          <a:stretch>
            <a:fillRect/>
          </a:stretch>
        </p:blipFill>
        <p:spPr bwMode="auto">
          <a:xfrm>
            <a:off x="5410200" y="2169866"/>
            <a:ext cx="3013364" cy="3545134"/>
          </a:xfrm>
          <a:prstGeom prst="rect">
            <a:avLst/>
          </a:prstGeom>
          <a:noFill/>
          <a:ln w="9525">
            <a:noFill/>
            <a:miter lim="800000"/>
            <a:headEnd/>
            <a:tailEnd/>
          </a:ln>
        </p:spPr>
      </p:pic>
      <p:sp>
        <p:nvSpPr>
          <p:cNvPr id="59396" name="Text Box 5"/>
          <p:cNvSpPr txBox="1">
            <a:spLocks noChangeArrowheads="1"/>
          </p:cNvSpPr>
          <p:nvPr/>
        </p:nvSpPr>
        <p:spPr bwMode="auto">
          <a:xfrm>
            <a:off x="325582" y="1524000"/>
            <a:ext cx="4932218" cy="5995487"/>
          </a:xfrm>
          <a:prstGeom prst="rect">
            <a:avLst/>
          </a:prstGeom>
          <a:noFill/>
          <a:ln w="9525" algn="ctr">
            <a:noFill/>
            <a:miter lim="800000"/>
            <a:headEnd/>
            <a:tailEnd/>
          </a:ln>
        </p:spPr>
        <p:txBody>
          <a:bodyPr wrap="square">
            <a:spAutoFit/>
          </a:bodyPr>
          <a:lstStyle/>
          <a:p>
            <a:pPr marL="514350" indent="-514350">
              <a:lnSpc>
                <a:spcPct val="150000"/>
              </a:lnSpc>
              <a:spcBef>
                <a:spcPct val="60000"/>
              </a:spcBef>
              <a:buFont typeface="Wingdings" pitchFamily="2" charset="2"/>
              <a:buChar char="§"/>
            </a:pPr>
            <a:r>
              <a:rPr lang="en-GB" sz="2800" dirty="0" err="1">
                <a:latin typeface="Arial" pitchFamily="34" charset="0"/>
              </a:rPr>
              <a:t>Làm</a:t>
            </a:r>
            <a:r>
              <a:rPr lang="en-GB" sz="2800" dirty="0">
                <a:latin typeface="Arial" pitchFamily="34" charset="0"/>
              </a:rPr>
              <a:t> </a:t>
            </a:r>
            <a:r>
              <a:rPr lang="en-GB" sz="2800" dirty="0" err="1">
                <a:latin typeface="Arial" pitchFamily="34" charset="0"/>
              </a:rPr>
              <a:t>tăng</a:t>
            </a:r>
            <a:r>
              <a:rPr lang="en-GB" sz="2800" dirty="0">
                <a:latin typeface="Arial" pitchFamily="34" charset="0"/>
              </a:rPr>
              <a:t> 25-30% </a:t>
            </a:r>
            <a:r>
              <a:rPr lang="en-GB" sz="2800" dirty="0" err="1">
                <a:latin typeface="Arial" pitchFamily="34" charset="0"/>
              </a:rPr>
              <a:t>nguy</a:t>
            </a:r>
            <a:r>
              <a:rPr lang="en-GB" sz="2800" dirty="0">
                <a:latin typeface="Arial" pitchFamily="34" charset="0"/>
              </a:rPr>
              <a:t> </a:t>
            </a:r>
            <a:r>
              <a:rPr lang="en-GB" sz="2800" dirty="0" err="1">
                <a:latin typeface="Arial" pitchFamily="34" charset="0"/>
              </a:rPr>
              <a:t>cơ</a:t>
            </a:r>
            <a:r>
              <a:rPr lang="en-GB" sz="2800" dirty="0">
                <a:latin typeface="Arial" pitchFamily="34" charset="0"/>
              </a:rPr>
              <a:t> </a:t>
            </a:r>
            <a:r>
              <a:rPr lang="en-GB" sz="2800" dirty="0" err="1">
                <a:latin typeface="Arial" pitchFamily="34" charset="0"/>
              </a:rPr>
              <a:t>bệnh</a:t>
            </a:r>
            <a:r>
              <a:rPr lang="en-GB" sz="2800" dirty="0">
                <a:latin typeface="Arial" pitchFamily="34" charset="0"/>
              </a:rPr>
              <a:t> </a:t>
            </a:r>
            <a:r>
              <a:rPr lang="en-GB" sz="2800" dirty="0" err="1">
                <a:latin typeface="Arial" pitchFamily="34" charset="0"/>
              </a:rPr>
              <a:t>tim</a:t>
            </a:r>
            <a:r>
              <a:rPr lang="en-GB" sz="2800" dirty="0">
                <a:latin typeface="Arial" pitchFamily="34" charset="0"/>
              </a:rPr>
              <a:t> </a:t>
            </a:r>
            <a:r>
              <a:rPr lang="en-GB" sz="2800" dirty="0" err="1">
                <a:latin typeface="Arial" pitchFamily="34" charset="0"/>
              </a:rPr>
              <a:t>mạch</a:t>
            </a:r>
            <a:r>
              <a:rPr lang="en-GB" sz="2800" dirty="0">
                <a:latin typeface="Arial" pitchFamily="34" charset="0"/>
              </a:rPr>
              <a:t> </a:t>
            </a:r>
            <a:r>
              <a:rPr lang="en-GB" sz="2800" dirty="0" err="1">
                <a:latin typeface="Arial" pitchFamily="34" charset="0"/>
              </a:rPr>
              <a:t>cho</a:t>
            </a:r>
            <a:r>
              <a:rPr lang="en-GB" sz="2800" dirty="0">
                <a:latin typeface="Arial" pitchFamily="34" charset="0"/>
              </a:rPr>
              <a:t> </a:t>
            </a:r>
            <a:r>
              <a:rPr lang="en-GB" sz="2800" dirty="0" err="1">
                <a:latin typeface="Arial" pitchFamily="34" charset="0"/>
              </a:rPr>
              <a:t>người</a:t>
            </a:r>
            <a:r>
              <a:rPr lang="en-GB" sz="2800" dirty="0">
                <a:latin typeface="Arial" pitchFamily="34" charset="0"/>
              </a:rPr>
              <a:t> </a:t>
            </a:r>
            <a:r>
              <a:rPr lang="en-GB" sz="2800" dirty="0" err="1">
                <a:latin typeface="Arial" pitchFamily="34" charset="0"/>
              </a:rPr>
              <a:t>hút</a:t>
            </a:r>
            <a:r>
              <a:rPr lang="en-GB" sz="2800" dirty="0">
                <a:latin typeface="Arial" pitchFamily="34" charset="0"/>
              </a:rPr>
              <a:t> </a:t>
            </a:r>
            <a:r>
              <a:rPr lang="en-GB" sz="2800" dirty="0" err="1">
                <a:latin typeface="Arial" pitchFamily="34" charset="0"/>
              </a:rPr>
              <a:t>thuốc</a:t>
            </a:r>
            <a:r>
              <a:rPr lang="en-GB" sz="2800" dirty="0">
                <a:latin typeface="Arial" pitchFamily="34" charset="0"/>
              </a:rPr>
              <a:t> </a:t>
            </a:r>
            <a:r>
              <a:rPr lang="en-GB" sz="2800" dirty="0" err="1">
                <a:latin typeface="Arial" pitchFamily="34" charset="0"/>
              </a:rPr>
              <a:t>thụ</a:t>
            </a:r>
            <a:r>
              <a:rPr lang="en-GB" sz="2800" dirty="0">
                <a:latin typeface="Arial" pitchFamily="34" charset="0"/>
              </a:rPr>
              <a:t> </a:t>
            </a:r>
            <a:r>
              <a:rPr lang="en-GB" sz="2800" dirty="0" err="1">
                <a:latin typeface="Arial" pitchFamily="34" charset="0"/>
              </a:rPr>
              <a:t>động</a:t>
            </a:r>
            <a:r>
              <a:rPr lang="en-GB" sz="2800" dirty="0">
                <a:latin typeface="Arial" pitchFamily="34" charset="0"/>
              </a:rPr>
              <a:t>.</a:t>
            </a:r>
          </a:p>
          <a:p>
            <a:pPr marL="514350" indent="-514350">
              <a:lnSpc>
                <a:spcPct val="150000"/>
              </a:lnSpc>
              <a:spcBef>
                <a:spcPct val="60000"/>
              </a:spcBef>
              <a:buFont typeface="Wingdings" pitchFamily="2" charset="2"/>
              <a:buChar char="§"/>
            </a:pPr>
            <a:r>
              <a:rPr lang="en-US" sz="2800" dirty="0" err="1">
                <a:latin typeface="Arial" pitchFamily="34" charset="0"/>
              </a:rPr>
              <a:t>Ước</a:t>
            </a:r>
            <a:r>
              <a:rPr lang="en-US" sz="2800" dirty="0">
                <a:latin typeface="Arial" pitchFamily="34" charset="0"/>
              </a:rPr>
              <a:t> </a:t>
            </a:r>
            <a:r>
              <a:rPr lang="en-US" sz="2800" dirty="0" err="1">
                <a:latin typeface="Arial" pitchFamily="34" charset="0"/>
              </a:rPr>
              <a:t>tính</a:t>
            </a:r>
            <a:r>
              <a:rPr lang="en-US" sz="2800" dirty="0">
                <a:latin typeface="Arial" pitchFamily="34" charset="0"/>
              </a:rPr>
              <a:t> </a:t>
            </a:r>
            <a:r>
              <a:rPr lang="en-US" sz="2800" dirty="0" err="1">
                <a:latin typeface="Arial" pitchFamily="34" charset="0"/>
              </a:rPr>
              <a:t>hút</a:t>
            </a:r>
            <a:r>
              <a:rPr lang="en-US" sz="2800" dirty="0">
                <a:latin typeface="Arial" pitchFamily="34" charset="0"/>
              </a:rPr>
              <a:t> </a:t>
            </a:r>
            <a:r>
              <a:rPr lang="en-US" sz="2800" dirty="0" err="1">
                <a:latin typeface="Arial" pitchFamily="34" charset="0"/>
              </a:rPr>
              <a:t>thuốc</a:t>
            </a:r>
            <a:r>
              <a:rPr lang="en-US" sz="2800" dirty="0">
                <a:latin typeface="Arial" pitchFamily="34" charset="0"/>
              </a:rPr>
              <a:t> </a:t>
            </a:r>
            <a:r>
              <a:rPr lang="en-US" sz="2800" dirty="0" err="1">
                <a:latin typeface="Arial" pitchFamily="34" charset="0"/>
              </a:rPr>
              <a:t>thụ</a:t>
            </a:r>
            <a:r>
              <a:rPr lang="en-US" sz="2800" dirty="0">
                <a:latin typeface="Arial" pitchFamily="34" charset="0"/>
              </a:rPr>
              <a:t> </a:t>
            </a:r>
            <a:r>
              <a:rPr lang="en-US" sz="2800" dirty="0" err="1">
                <a:latin typeface="Arial" pitchFamily="34" charset="0"/>
              </a:rPr>
              <a:t>động</a:t>
            </a:r>
            <a:r>
              <a:rPr lang="en-US" sz="2800" dirty="0">
                <a:latin typeface="Arial" pitchFamily="34" charset="0"/>
              </a:rPr>
              <a:t> </a:t>
            </a:r>
            <a:r>
              <a:rPr lang="en-US" sz="2800" dirty="0" err="1">
                <a:latin typeface="Arial" pitchFamily="34" charset="0"/>
              </a:rPr>
              <a:t>hàng</a:t>
            </a:r>
            <a:r>
              <a:rPr lang="en-US" sz="2800" dirty="0">
                <a:latin typeface="Arial" pitchFamily="34" charset="0"/>
              </a:rPr>
              <a:t> </a:t>
            </a:r>
            <a:r>
              <a:rPr lang="en-US" sz="2800" dirty="0" err="1">
                <a:latin typeface="Arial" pitchFamily="34" charset="0"/>
              </a:rPr>
              <a:t>năm</a:t>
            </a:r>
            <a:r>
              <a:rPr lang="en-US" sz="2800" dirty="0">
                <a:latin typeface="Arial" pitchFamily="34" charset="0"/>
              </a:rPr>
              <a:t> </a:t>
            </a:r>
            <a:r>
              <a:rPr lang="en-US" sz="2800" dirty="0" err="1">
                <a:latin typeface="Arial" pitchFamily="34" charset="0"/>
              </a:rPr>
              <a:t>gây</a:t>
            </a:r>
            <a:r>
              <a:rPr lang="en-US" sz="2800" dirty="0">
                <a:latin typeface="Arial" pitchFamily="34" charset="0"/>
              </a:rPr>
              <a:t> </a:t>
            </a:r>
            <a:r>
              <a:rPr lang="en-US" sz="2800" dirty="0" err="1">
                <a:latin typeface="Arial" pitchFamily="34" charset="0"/>
              </a:rPr>
              <a:t>ra</a:t>
            </a:r>
            <a:r>
              <a:rPr lang="en-US" sz="2800" dirty="0">
                <a:latin typeface="Arial" pitchFamily="34" charset="0"/>
              </a:rPr>
              <a:t> 22.700 </a:t>
            </a:r>
            <a:r>
              <a:rPr lang="en-US" sz="2800" dirty="0" err="1">
                <a:latin typeface="Arial" pitchFamily="34" charset="0"/>
              </a:rPr>
              <a:t>đến</a:t>
            </a:r>
            <a:r>
              <a:rPr lang="en-US" sz="2800" dirty="0">
                <a:latin typeface="Arial" pitchFamily="34" charset="0"/>
              </a:rPr>
              <a:t> 69.700 ca </a:t>
            </a:r>
            <a:r>
              <a:rPr lang="en-US" sz="2800" dirty="0" err="1">
                <a:latin typeface="Arial" pitchFamily="34" charset="0"/>
              </a:rPr>
              <a:t>tử</a:t>
            </a:r>
            <a:r>
              <a:rPr lang="en-US" sz="2800" dirty="0">
                <a:latin typeface="Arial" pitchFamily="34" charset="0"/>
              </a:rPr>
              <a:t> </a:t>
            </a:r>
            <a:r>
              <a:rPr lang="en-US" sz="2800" dirty="0" err="1">
                <a:latin typeface="Arial" pitchFamily="34" charset="0"/>
              </a:rPr>
              <a:t>vong</a:t>
            </a:r>
            <a:r>
              <a:rPr lang="en-US" sz="2800" dirty="0">
                <a:latin typeface="Arial" pitchFamily="34" charset="0"/>
              </a:rPr>
              <a:t> </a:t>
            </a:r>
            <a:r>
              <a:rPr lang="en-US" sz="2800" dirty="0" err="1">
                <a:latin typeface="Arial" pitchFamily="34" charset="0"/>
              </a:rPr>
              <a:t>vì</a:t>
            </a:r>
            <a:r>
              <a:rPr lang="en-US" sz="2800" dirty="0">
                <a:latin typeface="Arial" pitchFamily="34" charset="0"/>
              </a:rPr>
              <a:t> </a:t>
            </a:r>
            <a:r>
              <a:rPr lang="en-US" sz="2800" dirty="0" err="1">
                <a:latin typeface="Arial" pitchFamily="34" charset="0"/>
              </a:rPr>
              <a:t>bệnh</a:t>
            </a:r>
            <a:r>
              <a:rPr lang="en-US" sz="2800" dirty="0">
                <a:latin typeface="Arial" pitchFamily="34" charset="0"/>
              </a:rPr>
              <a:t> </a:t>
            </a:r>
            <a:r>
              <a:rPr lang="en-US" sz="2800" dirty="0" err="1">
                <a:latin typeface="Arial" pitchFamily="34" charset="0"/>
              </a:rPr>
              <a:t>tim</a:t>
            </a:r>
            <a:r>
              <a:rPr lang="en-US" sz="2800" dirty="0">
                <a:latin typeface="Arial" pitchFamily="34" charset="0"/>
              </a:rPr>
              <a:t> ở </a:t>
            </a:r>
            <a:r>
              <a:rPr lang="en-US" sz="2800" dirty="0" err="1">
                <a:latin typeface="Arial" pitchFamily="34" charset="0"/>
              </a:rPr>
              <a:t>Mỹ</a:t>
            </a:r>
            <a:endParaRPr lang="en-US" sz="2800" dirty="0">
              <a:latin typeface="Arial" pitchFamily="34" charset="0"/>
            </a:endParaRPr>
          </a:p>
          <a:p>
            <a:pPr marL="514350" indent="-514350">
              <a:lnSpc>
                <a:spcPct val="200000"/>
              </a:lnSpc>
              <a:spcBef>
                <a:spcPct val="60000"/>
              </a:spcBef>
              <a:buFont typeface="Wingdings" pitchFamily="2" charset="2"/>
              <a:buChar char="§"/>
            </a:pPr>
            <a:endParaRPr lang="en-US" sz="2800" dirty="0">
              <a:latin typeface="Arial" pitchFamily="34" charset="0"/>
            </a:endParaRPr>
          </a:p>
        </p:txBody>
      </p:sp>
      <p:sp>
        <p:nvSpPr>
          <p:cNvPr id="6" name="Rectangle 2"/>
          <p:cNvSpPr>
            <a:spLocks noGrp="1" noChangeArrowheads="1"/>
          </p:cNvSpPr>
          <p:nvPr>
            <p:ph type="title"/>
          </p:nvPr>
        </p:nvSpPr>
        <p:spPr>
          <a:xfrm>
            <a:off x="381000" y="152400"/>
            <a:ext cx="8229600" cy="1143000"/>
          </a:xfrm>
        </p:spPr>
        <p:txBody>
          <a:bodyPr>
            <a:noAutofit/>
          </a:bodyPr>
          <a:lstStyle/>
          <a:p>
            <a:pPr eaLnBrk="1" hangingPunct="1">
              <a:lnSpc>
                <a:spcPct val="120000"/>
              </a:lnSpc>
              <a:spcBef>
                <a:spcPct val="20000"/>
              </a:spcBef>
              <a:defRPr/>
            </a:pPr>
            <a:r>
              <a:rPr lang="en-US" sz="3400" b="1">
                <a:ea typeface="Verdana" pitchFamily="34" charset="0"/>
                <a:cs typeface="Arial" pitchFamily="34" charset="0"/>
              </a:rPr>
              <a:t>ẢNH HƯỞNG CỦA HÚT THUỐC THỤ ĐỘNG VỚI SỨC KHOẺ</a:t>
            </a:r>
          </a:p>
        </p:txBody>
      </p:sp>
    </p:spTree>
    <p:extLst>
      <p:ext uri="{BB962C8B-B14F-4D97-AF65-F5344CB8AC3E}">
        <p14:creationId xmlns:p14="http://schemas.microsoft.com/office/powerpoint/2010/main" val="40497006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tabac5"/>
          <p:cNvPicPr>
            <a:picLocks noChangeAspect="1" noChangeArrowheads="1"/>
          </p:cNvPicPr>
          <p:nvPr/>
        </p:nvPicPr>
        <p:blipFill>
          <a:blip r:embed="rId2" cstate="print"/>
          <a:srcRect/>
          <a:stretch>
            <a:fillRect/>
          </a:stretch>
        </p:blipFill>
        <p:spPr bwMode="auto">
          <a:xfrm>
            <a:off x="7024687" y="2514600"/>
            <a:ext cx="1966913" cy="3276900"/>
          </a:xfrm>
          <a:prstGeom prst="rect">
            <a:avLst/>
          </a:prstGeom>
          <a:noFill/>
          <a:ln w="9525">
            <a:noFill/>
            <a:miter lim="800000"/>
            <a:headEnd/>
            <a:tailEnd/>
          </a:ln>
        </p:spPr>
      </p:pic>
      <p:sp>
        <p:nvSpPr>
          <p:cNvPr id="60419" name="Rectangle 3"/>
          <p:cNvSpPr>
            <a:spLocks noChangeArrowheads="1"/>
          </p:cNvSpPr>
          <p:nvPr/>
        </p:nvSpPr>
        <p:spPr bwMode="auto">
          <a:xfrm>
            <a:off x="319087" y="228600"/>
            <a:ext cx="8367713" cy="1020763"/>
          </a:xfrm>
          <a:prstGeom prst="rect">
            <a:avLst/>
          </a:prstGeom>
          <a:noFill/>
          <a:ln w="9525">
            <a:noFill/>
            <a:miter lim="800000"/>
            <a:headEnd/>
            <a:tailEnd/>
          </a:ln>
        </p:spPr>
        <p:txBody>
          <a:bodyPr anchor="ctr"/>
          <a:lstStyle/>
          <a:p>
            <a:pPr algn="ctr">
              <a:lnSpc>
                <a:spcPct val="100000"/>
              </a:lnSpc>
              <a:spcBef>
                <a:spcPct val="0"/>
              </a:spcBef>
              <a:buClrTx/>
              <a:buFontTx/>
              <a:buNone/>
            </a:pPr>
            <a:r>
              <a:rPr lang="en-US" sz="3400" b="1">
                <a:solidFill>
                  <a:srgbClr val="C00000"/>
                </a:solidFill>
                <a:latin typeface="Arial" pitchFamily="34" charset="0"/>
              </a:rPr>
              <a:t>ẢNH HƯỞNG CỦA HÚT THUỐC THỤ ĐỘNG VỚI BÀ MẸ VÀ TRẺ EM</a:t>
            </a:r>
          </a:p>
        </p:txBody>
      </p:sp>
      <p:sp>
        <p:nvSpPr>
          <p:cNvPr id="60420" name="Rectangle 4"/>
          <p:cNvSpPr>
            <a:spLocks noChangeArrowheads="1"/>
          </p:cNvSpPr>
          <p:nvPr/>
        </p:nvSpPr>
        <p:spPr bwMode="auto">
          <a:xfrm>
            <a:off x="228600" y="1524000"/>
            <a:ext cx="4648199" cy="4486421"/>
          </a:xfrm>
          <a:prstGeom prst="rect">
            <a:avLst/>
          </a:prstGeom>
          <a:noFill/>
          <a:ln w="9525">
            <a:noFill/>
            <a:miter lim="800000"/>
            <a:headEnd/>
            <a:tailEnd/>
          </a:ln>
        </p:spPr>
        <p:txBody>
          <a:bodyPr wrap="square">
            <a:spAutoFit/>
          </a:bodyPr>
          <a:lstStyle/>
          <a:p>
            <a:pPr marL="457200" indent="-457200">
              <a:lnSpc>
                <a:spcPct val="150000"/>
              </a:lnSpc>
              <a:spcBef>
                <a:spcPct val="60000"/>
              </a:spcBef>
              <a:buFont typeface="Wingdings" pitchFamily="2" charset="2"/>
              <a:buChar char="§"/>
            </a:pPr>
            <a:r>
              <a:rPr lang="en-US" sz="2300" dirty="0">
                <a:latin typeface="Arial" pitchFamily="34" charset="0"/>
              </a:rPr>
              <a:t> </a:t>
            </a:r>
            <a:r>
              <a:rPr lang="en-US" sz="2300" dirty="0" err="1">
                <a:latin typeface="Arial" pitchFamily="34" charset="0"/>
              </a:rPr>
              <a:t>Khói</a:t>
            </a:r>
            <a:r>
              <a:rPr lang="en-US" sz="2300" dirty="0">
                <a:latin typeface="Arial" pitchFamily="34" charset="0"/>
              </a:rPr>
              <a:t> </a:t>
            </a:r>
            <a:r>
              <a:rPr lang="en-US" sz="2300" dirty="0" err="1">
                <a:latin typeface="Arial" pitchFamily="34" charset="0"/>
              </a:rPr>
              <a:t>thuốc</a:t>
            </a:r>
            <a:r>
              <a:rPr lang="en-US" sz="2300" dirty="0">
                <a:latin typeface="Arial" pitchFamily="34" charset="0"/>
              </a:rPr>
              <a:t> </a:t>
            </a:r>
            <a:r>
              <a:rPr lang="en-US" sz="2300" dirty="0" err="1">
                <a:latin typeface="Arial" pitchFamily="34" charset="0"/>
              </a:rPr>
              <a:t>thụ</a:t>
            </a:r>
            <a:r>
              <a:rPr lang="en-US" sz="2300" dirty="0">
                <a:latin typeface="Arial" pitchFamily="34" charset="0"/>
              </a:rPr>
              <a:t> </a:t>
            </a:r>
            <a:r>
              <a:rPr lang="en-US" sz="2300" dirty="0" err="1">
                <a:latin typeface="Arial" pitchFamily="34" charset="0"/>
              </a:rPr>
              <a:t>động</a:t>
            </a:r>
            <a:r>
              <a:rPr lang="en-US" sz="2300" dirty="0">
                <a:latin typeface="Arial" pitchFamily="34" charset="0"/>
              </a:rPr>
              <a:t> </a:t>
            </a:r>
            <a:r>
              <a:rPr lang="en-US" sz="2300" dirty="0" err="1">
                <a:latin typeface="Arial" pitchFamily="34" charset="0"/>
              </a:rPr>
              <a:t>làm</a:t>
            </a:r>
            <a:r>
              <a:rPr lang="en-US" sz="2300" dirty="0">
                <a:latin typeface="Arial" pitchFamily="34" charset="0"/>
              </a:rPr>
              <a:t> </a:t>
            </a:r>
            <a:r>
              <a:rPr lang="en-US" sz="2300" dirty="0" err="1">
                <a:latin typeface="Arial" pitchFamily="34" charset="0"/>
              </a:rPr>
              <a:t>tăng</a:t>
            </a:r>
            <a:r>
              <a:rPr lang="en-US" sz="2300" dirty="0">
                <a:latin typeface="Arial" pitchFamily="34" charset="0"/>
              </a:rPr>
              <a:t> 22% </a:t>
            </a:r>
            <a:r>
              <a:rPr lang="en-US" sz="2300" dirty="0" err="1">
                <a:latin typeface="Arial" pitchFamily="34" charset="0"/>
              </a:rPr>
              <a:t>nguy</a:t>
            </a:r>
            <a:r>
              <a:rPr lang="en-US" sz="2300" dirty="0">
                <a:latin typeface="Arial" pitchFamily="34" charset="0"/>
              </a:rPr>
              <a:t> </a:t>
            </a:r>
            <a:r>
              <a:rPr lang="en-US" sz="2300" dirty="0" err="1">
                <a:latin typeface="Arial" pitchFamily="34" charset="0"/>
              </a:rPr>
              <a:t>cơ</a:t>
            </a:r>
            <a:r>
              <a:rPr lang="en-US" sz="2300" dirty="0">
                <a:latin typeface="Arial" pitchFamily="34" charset="0"/>
              </a:rPr>
              <a:t> </a:t>
            </a:r>
            <a:r>
              <a:rPr lang="en-US" sz="2300" dirty="0" err="1">
                <a:latin typeface="Arial" pitchFamily="34" charset="0"/>
              </a:rPr>
              <a:t>trẻ</a:t>
            </a:r>
            <a:r>
              <a:rPr lang="en-US" sz="2300" dirty="0">
                <a:latin typeface="Arial" pitchFamily="34" charset="0"/>
              </a:rPr>
              <a:t> </a:t>
            </a:r>
            <a:r>
              <a:rPr lang="en-US" sz="2300" dirty="0" err="1">
                <a:latin typeface="Arial" pitchFamily="34" charset="0"/>
              </a:rPr>
              <a:t>sinh</a:t>
            </a:r>
            <a:r>
              <a:rPr lang="en-US" sz="2300" dirty="0">
                <a:latin typeface="Arial" pitchFamily="34" charset="0"/>
              </a:rPr>
              <a:t> </a:t>
            </a:r>
            <a:r>
              <a:rPr lang="en-US" sz="2300" dirty="0" err="1">
                <a:latin typeface="Arial" pitchFamily="34" charset="0"/>
              </a:rPr>
              <a:t>nhẹ</a:t>
            </a:r>
            <a:r>
              <a:rPr lang="en-US" sz="2300" dirty="0">
                <a:latin typeface="Arial" pitchFamily="34" charset="0"/>
              </a:rPr>
              <a:t> </a:t>
            </a:r>
            <a:r>
              <a:rPr lang="en-US" sz="2300" dirty="0" err="1">
                <a:latin typeface="Arial" pitchFamily="34" charset="0"/>
              </a:rPr>
              <a:t>cân</a:t>
            </a:r>
            <a:r>
              <a:rPr lang="en-US" sz="2300" dirty="0">
                <a:latin typeface="Arial" pitchFamily="34" charset="0"/>
              </a:rPr>
              <a:t> (</a:t>
            </a:r>
            <a:r>
              <a:rPr lang="en-US" sz="2300" dirty="0" err="1">
                <a:latin typeface="Arial" pitchFamily="34" charset="0"/>
              </a:rPr>
              <a:t>dưới</a:t>
            </a:r>
            <a:r>
              <a:rPr lang="en-US" sz="2300" dirty="0">
                <a:latin typeface="Arial" pitchFamily="34" charset="0"/>
              </a:rPr>
              <a:t> 2500g), </a:t>
            </a:r>
            <a:r>
              <a:rPr lang="en-US" sz="2300" dirty="0" err="1">
                <a:latin typeface="Arial" pitchFamily="34" charset="0"/>
              </a:rPr>
              <a:t>dị</a:t>
            </a:r>
            <a:r>
              <a:rPr lang="en-US" sz="2300" dirty="0">
                <a:latin typeface="Arial" pitchFamily="34" charset="0"/>
              </a:rPr>
              <a:t> </a:t>
            </a:r>
            <a:r>
              <a:rPr lang="en-US" sz="2300" dirty="0" err="1">
                <a:latin typeface="Arial" pitchFamily="34" charset="0"/>
              </a:rPr>
              <a:t>tật</a:t>
            </a:r>
            <a:r>
              <a:rPr lang="en-US" sz="2300" dirty="0">
                <a:latin typeface="Arial" pitchFamily="34" charset="0"/>
              </a:rPr>
              <a:t>, </a:t>
            </a:r>
            <a:r>
              <a:rPr lang="en-US" sz="2300" dirty="0" err="1">
                <a:latin typeface="Arial" pitchFamily="34" charset="0"/>
              </a:rPr>
              <a:t>đẻ</a:t>
            </a:r>
            <a:r>
              <a:rPr lang="en-US" sz="2300" dirty="0">
                <a:latin typeface="Arial" pitchFamily="34" charset="0"/>
              </a:rPr>
              <a:t> non</a:t>
            </a:r>
          </a:p>
          <a:p>
            <a:pPr marL="457200" indent="-457200">
              <a:lnSpc>
                <a:spcPct val="150000"/>
              </a:lnSpc>
              <a:spcBef>
                <a:spcPct val="60000"/>
              </a:spcBef>
              <a:buFont typeface="Wingdings" pitchFamily="2" charset="2"/>
              <a:buChar char="§"/>
            </a:pPr>
            <a:r>
              <a:rPr lang="en-US" sz="2300" dirty="0" err="1">
                <a:latin typeface="Arial" pitchFamily="34" charset="0"/>
              </a:rPr>
              <a:t>Hút</a:t>
            </a:r>
            <a:r>
              <a:rPr lang="en-US" sz="2300" dirty="0">
                <a:latin typeface="Arial" pitchFamily="34" charset="0"/>
              </a:rPr>
              <a:t> </a:t>
            </a:r>
            <a:r>
              <a:rPr lang="en-US" sz="2300" dirty="0" err="1">
                <a:latin typeface="Arial" pitchFamily="34" charset="0"/>
              </a:rPr>
              <a:t>thuốc</a:t>
            </a:r>
            <a:r>
              <a:rPr lang="en-US" sz="2300" dirty="0">
                <a:latin typeface="Arial" pitchFamily="34" charset="0"/>
              </a:rPr>
              <a:t> </a:t>
            </a:r>
            <a:r>
              <a:rPr lang="en-US" sz="2300" dirty="0" err="1">
                <a:latin typeface="Arial" pitchFamily="34" charset="0"/>
              </a:rPr>
              <a:t>thụ</a:t>
            </a:r>
            <a:r>
              <a:rPr lang="en-US" sz="2300" dirty="0">
                <a:latin typeface="Arial" pitchFamily="34" charset="0"/>
              </a:rPr>
              <a:t> </a:t>
            </a:r>
            <a:r>
              <a:rPr lang="en-US" sz="2300" dirty="0" err="1">
                <a:latin typeface="Arial" pitchFamily="34" charset="0"/>
              </a:rPr>
              <a:t>động</a:t>
            </a:r>
            <a:r>
              <a:rPr lang="en-US" sz="2300" dirty="0">
                <a:latin typeface="Arial" pitchFamily="34" charset="0"/>
              </a:rPr>
              <a:t> </a:t>
            </a:r>
            <a:r>
              <a:rPr lang="en-US" sz="2300" dirty="0" err="1">
                <a:latin typeface="Arial" pitchFamily="34" charset="0"/>
              </a:rPr>
              <a:t>gây</a:t>
            </a:r>
            <a:r>
              <a:rPr lang="en-US" sz="2300" dirty="0">
                <a:latin typeface="Arial" pitchFamily="34" charset="0"/>
              </a:rPr>
              <a:t> </a:t>
            </a:r>
            <a:r>
              <a:rPr lang="en-US" sz="2300" dirty="0" err="1">
                <a:latin typeface="Arial" pitchFamily="34" charset="0"/>
              </a:rPr>
              <a:t>viêm</a:t>
            </a:r>
            <a:r>
              <a:rPr lang="en-US" sz="2300" dirty="0">
                <a:latin typeface="Arial" pitchFamily="34" charset="0"/>
              </a:rPr>
              <a:t> </a:t>
            </a:r>
            <a:r>
              <a:rPr lang="en-US" sz="2300" dirty="0" err="1">
                <a:latin typeface="Arial" pitchFamily="34" charset="0"/>
              </a:rPr>
              <a:t>đường</a:t>
            </a:r>
            <a:r>
              <a:rPr lang="en-US" sz="2300" dirty="0">
                <a:latin typeface="Arial" pitchFamily="34" charset="0"/>
              </a:rPr>
              <a:t> </a:t>
            </a:r>
            <a:r>
              <a:rPr lang="en-US" sz="2300" dirty="0" err="1">
                <a:latin typeface="Arial" pitchFamily="34" charset="0"/>
              </a:rPr>
              <a:t>hô</a:t>
            </a:r>
            <a:r>
              <a:rPr lang="en-US" sz="2300" dirty="0">
                <a:latin typeface="Arial" pitchFamily="34" charset="0"/>
              </a:rPr>
              <a:t> </a:t>
            </a:r>
            <a:r>
              <a:rPr lang="en-US" sz="2300" dirty="0" err="1">
                <a:latin typeface="Arial" pitchFamily="34" charset="0"/>
              </a:rPr>
              <a:t>hấp</a:t>
            </a:r>
            <a:r>
              <a:rPr lang="en-US" sz="2300" dirty="0">
                <a:latin typeface="Arial" pitchFamily="34" charset="0"/>
              </a:rPr>
              <a:t>, </a:t>
            </a:r>
            <a:r>
              <a:rPr lang="en-US" sz="2300" dirty="0" err="1">
                <a:latin typeface="Arial" pitchFamily="34" charset="0"/>
              </a:rPr>
              <a:t>viêm</a:t>
            </a:r>
            <a:r>
              <a:rPr lang="en-US" sz="2300" dirty="0">
                <a:latin typeface="Arial" pitchFamily="34" charset="0"/>
              </a:rPr>
              <a:t> tai </a:t>
            </a:r>
            <a:r>
              <a:rPr lang="en-US" sz="2300" dirty="0" err="1">
                <a:latin typeface="Arial" pitchFamily="34" charset="0"/>
              </a:rPr>
              <a:t>giữa</a:t>
            </a:r>
            <a:r>
              <a:rPr lang="en-US" sz="2300" dirty="0">
                <a:latin typeface="Arial" pitchFamily="34" charset="0"/>
              </a:rPr>
              <a:t>, </a:t>
            </a:r>
            <a:r>
              <a:rPr lang="en-US" sz="2300" dirty="0" err="1">
                <a:latin typeface="Arial" pitchFamily="34" charset="0"/>
              </a:rPr>
              <a:t>làm</a:t>
            </a:r>
            <a:r>
              <a:rPr lang="en-US" sz="2300" dirty="0">
                <a:latin typeface="Arial" pitchFamily="34" charset="0"/>
              </a:rPr>
              <a:t> </a:t>
            </a:r>
            <a:r>
              <a:rPr lang="en-US" sz="2300" dirty="0" err="1">
                <a:latin typeface="Arial" pitchFamily="34" charset="0"/>
              </a:rPr>
              <a:t>nặng</a:t>
            </a:r>
            <a:r>
              <a:rPr lang="en-US" sz="2300" dirty="0">
                <a:latin typeface="Arial" pitchFamily="34" charset="0"/>
              </a:rPr>
              <a:t> </a:t>
            </a:r>
            <a:r>
              <a:rPr lang="en-US" sz="2300" dirty="0" err="1">
                <a:latin typeface="Arial" pitchFamily="34" charset="0"/>
              </a:rPr>
              <a:t>thêm</a:t>
            </a:r>
            <a:r>
              <a:rPr lang="en-US" sz="2300" dirty="0">
                <a:latin typeface="Arial" pitchFamily="34" charset="0"/>
              </a:rPr>
              <a:t> </a:t>
            </a:r>
            <a:r>
              <a:rPr lang="en-US" sz="2300" dirty="0" err="1">
                <a:latin typeface="Arial" pitchFamily="34" charset="0"/>
              </a:rPr>
              <a:t>các</a:t>
            </a:r>
            <a:r>
              <a:rPr lang="en-US" sz="2300" dirty="0">
                <a:latin typeface="Arial" pitchFamily="34" charset="0"/>
              </a:rPr>
              <a:t> </a:t>
            </a:r>
            <a:r>
              <a:rPr lang="en-US" sz="2300" dirty="0" err="1">
                <a:latin typeface="Arial" pitchFamily="34" charset="0"/>
              </a:rPr>
              <a:t>triệu</a:t>
            </a:r>
            <a:r>
              <a:rPr lang="en-US" sz="2300" dirty="0">
                <a:latin typeface="Arial" pitchFamily="34" charset="0"/>
              </a:rPr>
              <a:t> </a:t>
            </a:r>
            <a:r>
              <a:rPr lang="en-US" sz="2300" dirty="0" err="1">
                <a:latin typeface="Arial" pitchFamily="34" charset="0"/>
              </a:rPr>
              <a:t>chứng</a:t>
            </a:r>
            <a:r>
              <a:rPr lang="en-US" sz="2300" dirty="0">
                <a:latin typeface="Arial" pitchFamily="34" charset="0"/>
              </a:rPr>
              <a:t> hen </a:t>
            </a:r>
            <a:r>
              <a:rPr lang="en-US" sz="2300" dirty="0" err="1">
                <a:latin typeface="Arial" pitchFamily="34" charset="0"/>
              </a:rPr>
              <a:t>và</a:t>
            </a:r>
            <a:r>
              <a:rPr lang="en-US" sz="2300" dirty="0">
                <a:latin typeface="Arial" pitchFamily="34" charset="0"/>
              </a:rPr>
              <a:t> </a:t>
            </a:r>
            <a:r>
              <a:rPr lang="en-US" sz="2300" dirty="0" err="1">
                <a:latin typeface="Arial" pitchFamily="34" charset="0"/>
              </a:rPr>
              <a:t>gây</a:t>
            </a:r>
            <a:r>
              <a:rPr lang="en-US" sz="2300" dirty="0">
                <a:latin typeface="Arial" pitchFamily="34" charset="0"/>
              </a:rPr>
              <a:t> </a:t>
            </a:r>
            <a:r>
              <a:rPr lang="en-US" sz="2300" dirty="0" err="1">
                <a:latin typeface="Arial" pitchFamily="34" charset="0"/>
              </a:rPr>
              <a:t>đột</a:t>
            </a:r>
            <a:r>
              <a:rPr lang="en-US" sz="2300" dirty="0">
                <a:latin typeface="Arial" pitchFamily="34" charset="0"/>
              </a:rPr>
              <a:t> </a:t>
            </a:r>
            <a:r>
              <a:rPr lang="en-US" sz="2300" dirty="0" err="1">
                <a:latin typeface="Arial" pitchFamily="34" charset="0"/>
              </a:rPr>
              <a:t>tử</a:t>
            </a:r>
            <a:r>
              <a:rPr lang="en-US" sz="2300" dirty="0">
                <a:latin typeface="Arial" pitchFamily="34" charset="0"/>
              </a:rPr>
              <a:t> ở </a:t>
            </a:r>
            <a:r>
              <a:rPr lang="en-US" sz="2300" dirty="0" err="1">
                <a:latin typeface="Arial" pitchFamily="34" charset="0"/>
              </a:rPr>
              <a:t>trẻ</a:t>
            </a:r>
            <a:r>
              <a:rPr lang="en-US" sz="2300" dirty="0">
                <a:latin typeface="Arial" pitchFamily="34" charset="0"/>
              </a:rPr>
              <a:t> </a:t>
            </a:r>
            <a:r>
              <a:rPr lang="en-US" sz="2300" dirty="0" err="1">
                <a:latin typeface="Arial" pitchFamily="34" charset="0"/>
              </a:rPr>
              <a:t>sơ</a:t>
            </a:r>
            <a:r>
              <a:rPr lang="en-US" sz="2300" dirty="0">
                <a:latin typeface="Arial" pitchFamily="34" charset="0"/>
              </a:rPr>
              <a:t> </a:t>
            </a:r>
            <a:r>
              <a:rPr lang="en-US" sz="2300" dirty="0" err="1">
                <a:latin typeface="Arial" pitchFamily="34" charset="0"/>
              </a:rPr>
              <a:t>sinh</a:t>
            </a:r>
            <a:r>
              <a:rPr lang="en-US" sz="2300" dirty="0">
                <a:latin typeface="Arial" pitchFamily="34" charset="0"/>
              </a:rPr>
              <a:t>.</a:t>
            </a:r>
          </a:p>
        </p:txBody>
      </p:sp>
      <p:pic>
        <p:nvPicPr>
          <p:cNvPr id="60421" name="Picture 5" descr="~AUT0005"/>
          <p:cNvPicPr>
            <a:picLocks noChangeAspect="1" noChangeArrowheads="1"/>
          </p:cNvPicPr>
          <p:nvPr/>
        </p:nvPicPr>
        <p:blipFill>
          <a:blip r:embed="rId3" cstate="print"/>
          <a:srcRect/>
          <a:stretch>
            <a:fillRect/>
          </a:stretch>
        </p:blipFill>
        <p:spPr bwMode="auto">
          <a:xfrm>
            <a:off x="5109552" y="2514601"/>
            <a:ext cx="1900848" cy="3276600"/>
          </a:xfrm>
          <a:prstGeom prst="rect">
            <a:avLst/>
          </a:prstGeom>
          <a:noFill/>
          <a:ln w="12700" cap="sq">
            <a:noFill/>
            <a:miter lim="800000"/>
            <a:headEnd type="none" w="sm" len="sm"/>
            <a:tailEnd type="none" w="sm" len="sm"/>
          </a:ln>
        </p:spPr>
      </p:pic>
    </p:spTree>
    <p:extLst>
      <p:ext uri="{BB962C8B-B14F-4D97-AF65-F5344CB8AC3E}">
        <p14:creationId xmlns:p14="http://schemas.microsoft.com/office/powerpoint/2010/main" val="34071702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ChangeArrowheads="1"/>
          </p:cNvSpPr>
          <p:nvPr/>
        </p:nvSpPr>
        <p:spPr bwMode="auto">
          <a:xfrm>
            <a:off x="0" y="152400"/>
            <a:ext cx="9067800" cy="1200329"/>
          </a:xfrm>
          <a:prstGeom prst="rect">
            <a:avLst/>
          </a:prstGeom>
          <a:noFill/>
          <a:ln w="9525">
            <a:noFill/>
            <a:miter lim="800000"/>
            <a:headEnd/>
            <a:tailEnd/>
          </a:ln>
        </p:spPr>
        <p:txBody>
          <a:bodyPr wrap="square">
            <a:spAutoFit/>
          </a:bodyPr>
          <a:lstStyle/>
          <a:p>
            <a:pPr algn="ctr">
              <a:lnSpc>
                <a:spcPct val="100000"/>
              </a:lnSpc>
              <a:spcBef>
                <a:spcPct val="0"/>
              </a:spcBef>
              <a:buClrTx/>
              <a:buFontTx/>
              <a:buNone/>
            </a:pPr>
            <a:r>
              <a:rPr lang="en-US" altLang="en-US" sz="3600" b="1">
                <a:solidFill>
                  <a:srgbClr val="C00000"/>
                </a:solidFill>
                <a:latin typeface="Arial" pitchFamily="34" charset="0"/>
                <a:cs typeface="Arial" pitchFamily="34" charset="0"/>
              </a:rPr>
              <a:t>Hút thuốc thụ động và nguy cơ </a:t>
            </a:r>
          </a:p>
          <a:p>
            <a:pPr algn="ctr">
              <a:lnSpc>
                <a:spcPct val="100000"/>
              </a:lnSpc>
              <a:spcBef>
                <a:spcPct val="0"/>
              </a:spcBef>
              <a:buClrTx/>
              <a:buFontTx/>
              <a:buNone/>
            </a:pPr>
            <a:r>
              <a:rPr lang="en-US" altLang="en-US" sz="3600" b="1">
                <a:solidFill>
                  <a:srgbClr val="C00000"/>
                </a:solidFill>
                <a:latin typeface="Arial" pitchFamily="34" charset="0"/>
                <a:cs typeface="Arial" pitchFamily="34" charset="0"/>
              </a:rPr>
              <a:t>ở trẻ em</a:t>
            </a:r>
            <a:endParaRPr lang="fr-FR" altLang="en-US" sz="3600" b="1" dirty="0">
              <a:solidFill>
                <a:srgbClr val="C00000"/>
              </a:solidFill>
              <a:latin typeface="Arial" pitchFamily="34" charset="0"/>
              <a:cs typeface="Arial" pitchFamily="34" charset="0"/>
            </a:endParaRPr>
          </a:p>
        </p:txBody>
      </p:sp>
      <p:sp>
        <p:nvSpPr>
          <p:cNvPr id="9" name="Rectangle 4"/>
          <p:cNvSpPr>
            <a:spLocks noChangeArrowheads="1"/>
          </p:cNvSpPr>
          <p:nvPr/>
        </p:nvSpPr>
        <p:spPr bwMode="auto">
          <a:xfrm>
            <a:off x="381000" y="1524000"/>
            <a:ext cx="8458200" cy="3238387"/>
          </a:xfrm>
          <a:prstGeom prst="rect">
            <a:avLst/>
          </a:prstGeom>
          <a:noFill/>
          <a:ln w="9525">
            <a:noFill/>
            <a:miter lim="800000"/>
            <a:headEnd/>
            <a:tailEnd/>
          </a:ln>
        </p:spPr>
        <p:txBody>
          <a:bodyPr wrap="square">
            <a:spAutoFit/>
          </a:bodyPr>
          <a:lstStyle/>
          <a:p>
            <a:pPr marL="457200" indent="-457200" algn="l">
              <a:lnSpc>
                <a:spcPct val="150000"/>
              </a:lnSpc>
              <a:spcBef>
                <a:spcPct val="50000"/>
              </a:spcBef>
              <a:buClrTx/>
              <a:buFont typeface="Wingdings" pitchFamily="2" charset="2"/>
              <a:buChar char="§"/>
            </a:pPr>
            <a:r>
              <a:rPr lang="en-US" altLang="en-US" sz="3000" dirty="0" err="1">
                <a:latin typeface="Arial" pitchFamily="34" charset="0"/>
                <a:cs typeface="Arial" pitchFamily="34" charset="0"/>
              </a:rPr>
              <a:t>Hút</a:t>
            </a:r>
            <a:r>
              <a:rPr lang="en-US" altLang="en-US" sz="3000" dirty="0">
                <a:latin typeface="Arial" pitchFamily="34" charset="0"/>
                <a:cs typeface="Arial" pitchFamily="34" charset="0"/>
              </a:rPr>
              <a:t> </a:t>
            </a:r>
            <a:r>
              <a:rPr lang="en-US" altLang="en-US" sz="3000" dirty="0" err="1">
                <a:latin typeface="Arial" pitchFamily="34" charset="0"/>
                <a:cs typeface="Arial" pitchFamily="34" charset="0"/>
              </a:rPr>
              <a:t>thuốc</a:t>
            </a:r>
            <a:r>
              <a:rPr lang="en-US" altLang="en-US" sz="3000" dirty="0">
                <a:latin typeface="Arial" pitchFamily="34" charset="0"/>
                <a:cs typeface="Arial" pitchFamily="34" charset="0"/>
              </a:rPr>
              <a:t> </a:t>
            </a:r>
            <a:r>
              <a:rPr lang="en-US" altLang="en-US" sz="3000" dirty="0" err="1">
                <a:latin typeface="Arial" pitchFamily="34" charset="0"/>
                <a:cs typeface="Arial" pitchFamily="34" charset="0"/>
              </a:rPr>
              <a:t>thụ</a:t>
            </a:r>
            <a:r>
              <a:rPr lang="en-US" altLang="en-US" sz="3000" dirty="0">
                <a:latin typeface="Arial" pitchFamily="34" charset="0"/>
                <a:cs typeface="Arial" pitchFamily="34" charset="0"/>
              </a:rPr>
              <a:t> </a:t>
            </a:r>
            <a:r>
              <a:rPr lang="en-US" altLang="en-US" sz="3000" dirty="0" err="1">
                <a:latin typeface="Arial" pitchFamily="34" charset="0"/>
                <a:cs typeface="Arial" pitchFamily="34" charset="0"/>
              </a:rPr>
              <a:t>động</a:t>
            </a:r>
            <a:r>
              <a:rPr lang="en-US" altLang="en-US" sz="3000" dirty="0">
                <a:latin typeface="Arial" pitchFamily="34" charset="0"/>
                <a:cs typeface="Arial" pitchFamily="34" charset="0"/>
              </a:rPr>
              <a:t> </a:t>
            </a:r>
            <a:r>
              <a:rPr lang="en-US" altLang="en-US" sz="3000" dirty="0" err="1">
                <a:latin typeface="Arial" pitchFamily="34" charset="0"/>
                <a:cs typeface="Arial" pitchFamily="34" charset="0"/>
              </a:rPr>
              <a:t>làm</a:t>
            </a:r>
            <a:r>
              <a:rPr lang="en-US" altLang="en-US" sz="3000" dirty="0">
                <a:latin typeface="Arial" pitchFamily="34" charset="0"/>
                <a:cs typeface="Arial" pitchFamily="34" charset="0"/>
              </a:rPr>
              <a:t> </a:t>
            </a:r>
            <a:r>
              <a:rPr lang="en-US" altLang="en-US" sz="3000" dirty="0" err="1">
                <a:latin typeface="Arial" pitchFamily="34" charset="0"/>
                <a:cs typeface="Arial" pitchFamily="34" charset="0"/>
              </a:rPr>
              <a:t>tăng</a:t>
            </a:r>
            <a:r>
              <a:rPr lang="en-US" altLang="en-US" sz="3000" dirty="0">
                <a:latin typeface="Arial" pitchFamily="34" charset="0"/>
                <a:cs typeface="Arial" pitchFamily="34" charset="0"/>
              </a:rPr>
              <a:t> </a:t>
            </a:r>
            <a:r>
              <a:rPr lang="en-US" altLang="en-US" sz="3000" dirty="0" err="1">
                <a:latin typeface="Arial" pitchFamily="34" charset="0"/>
                <a:cs typeface="Arial" pitchFamily="34" charset="0"/>
              </a:rPr>
              <a:t>nguy</a:t>
            </a:r>
            <a:r>
              <a:rPr lang="en-US" altLang="en-US" sz="3000" dirty="0">
                <a:latin typeface="Arial" pitchFamily="34" charset="0"/>
                <a:cs typeface="Arial" pitchFamily="34" charset="0"/>
              </a:rPr>
              <a:t> </a:t>
            </a:r>
            <a:r>
              <a:rPr lang="en-US" altLang="en-US" sz="3000" dirty="0" err="1">
                <a:latin typeface="Arial" pitchFamily="34" charset="0"/>
                <a:cs typeface="Arial" pitchFamily="34" charset="0"/>
              </a:rPr>
              <a:t>cơ</a:t>
            </a:r>
            <a:r>
              <a:rPr lang="en-US" altLang="en-US" sz="3000" dirty="0">
                <a:latin typeface="Arial" pitchFamily="34" charset="0"/>
                <a:cs typeface="Arial" pitchFamily="34" charset="0"/>
              </a:rPr>
              <a:t> hen</a:t>
            </a:r>
          </a:p>
          <a:p>
            <a:pPr marL="457200" indent="-457200" algn="l">
              <a:lnSpc>
                <a:spcPct val="150000"/>
              </a:lnSpc>
              <a:spcBef>
                <a:spcPct val="50000"/>
              </a:spcBef>
              <a:buClrTx/>
              <a:buFont typeface="Wingdings" pitchFamily="2" charset="2"/>
              <a:buChar char="§"/>
            </a:pPr>
            <a:r>
              <a:rPr lang="en-US" altLang="en-US" sz="3000" dirty="0" err="1">
                <a:latin typeface="Arial" pitchFamily="34" charset="0"/>
                <a:cs typeface="Arial" pitchFamily="34" charset="0"/>
              </a:rPr>
              <a:t>Mẹ</a:t>
            </a:r>
            <a:r>
              <a:rPr lang="en-US" altLang="en-US" sz="3000" dirty="0">
                <a:latin typeface="Arial" pitchFamily="34" charset="0"/>
                <a:cs typeface="Arial" pitchFamily="34" charset="0"/>
              </a:rPr>
              <a:t> </a:t>
            </a:r>
            <a:r>
              <a:rPr lang="en-US" altLang="en-US" sz="3000" dirty="0" err="1">
                <a:latin typeface="Arial" pitchFamily="34" charset="0"/>
                <a:cs typeface="Arial" pitchFamily="34" charset="0"/>
              </a:rPr>
              <a:t>hút</a:t>
            </a:r>
            <a:r>
              <a:rPr lang="en-US" altLang="en-US" sz="3000" dirty="0">
                <a:latin typeface="Arial" pitchFamily="34" charset="0"/>
                <a:cs typeface="Arial" pitchFamily="34" charset="0"/>
              </a:rPr>
              <a:t>: + 72% </a:t>
            </a:r>
            <a:r>
              <a:rPr lang="en-US" altLang="en-US" sz="3000" dirty="0" err="1">
                <a:latin typeface="Arial" pitchFamily="34" charset="0"/>
                <a:cs typeface="Arial" pitchFamily="34" charset="0"/>
              </a:rPr>
              <a:t>nguy</a:t>
            </a:r>
            <a:r>
              <a:rPr lang="en-US" altLang="en-US" sz="3000" dirty="0">
                <a:latin typeface="Arial" pitchFamily="34" charset="0"/>
                <a:cs typeface="Arial" pitchFamily="34" charset="0"/>
              </a:rPr>
              <a:t> </a:t>
            </a:r>
            <a:r>
              <a:rPr lang="en-US" altLang="en-US" sz="3000" dirty="0" err="1">
                <a:latin typeface="Arial" pitchFamily="34" charset="0"/>
                <a:cs typeface="Arial" pitchFamily="34" charset="0"/>
              </a:rPr>
              <a:t>cơ</a:t>
            </a:r>
            <a:r>
              <a:rPr lang="en-US" altLang="en-US" sz="3000" dirty="0">
                <a:latin typeface="Arial" pitchFamily="34" charset="0"/>
                <a:cs typeface="Arial" pitchFamily="34" charset="0"/>
              </a:rPr>
              <a:t> </a:t>
            </a:r>
            <a:r>
              <a:rPr lang="en-US" altLang="en-US" sz="3000" dirty="0" err="1">
                <a:latin typeface="Arial" pitchFamily="34" charset="0"/>
                <a:cs typeface="Arial" pitchFamily="34" charset="0"/>
              </a:rPr>
              <a:t>nhiễm</a:t>
            </a:r>
            <a:r>
              <a:rPr lang="en-US" altLang="en-US" sz="3000" dirty="0">
                <a:latin typeface="Arial" pitchFamily="34" charset="0"/>
                <a:cs typeface="Arial" pitchFamily="34" charset="0"/>
              </a:rPr>
              <a:t> </a:t>
            </a:r>
            <a:r>
              <a:rPr lang="en-US" altLang="en-US" sz="3000" dirty="0" err="1">
                <a:latin typeface="Arial" pitchFamily="34" charset="0"/>
                <a:cs typeface="Arial" pitchFamily="34" charset="0"/>
              </a:rPr>
              <a:t>khuẩn</a:t>
            </a:r>
            <a:r>
              <a:rPr lang="en-US" altLang="en-US" sz="3000" dirty="0">
                <a:latin typeface="Arial" pitchFamily="34" charset="0"/>
                <a:cs typeface="Arial" pitchFamily="34" charset="0"/>
              </a:rPr>
              <a:t> </a:t>
            </a:r>
            <a:r>
              <a:rPr lang="en-US" altLang="en-US" sz="3000" dirty="0" err="1">
                <a:latin typeface="Arial" pitchFamily="34" charset="0"/>
                <a:cs typeface="Arial" pitchFamily="34" charset="0"/>
              </a:rPr>
              <a:t>hô</a:t>
            </a:r>
            <a:r>
              <a:rPr lang="en-US" altLang="en-US" sz="3000" dirty="0">
                <a:latin typeface="Arial" pitchFamily="34" charset="0"/>
                <a:cs typeface="Arial" pitchFamily="34" charset="0"/>
              </a:rPr>
              <a:t> </a:t>
            </a:r>
            <a:r>
              <a:rPr lang="en-US" altLang="en-US" sz="3000" dirty="0" err="1">
                <a:latin typeface="Arial" pitchFamily="34" charset="0"/>
                <a:cs typeface="Arial" pitchFamily="34" charset="0"/>
              </a:rPr>
              <a:t>hấp</a:t>
            </a:r>
            <a:endParaRPr lang="en-US" altLang="en-US" sz="3000" dirty="0">
              <a:latin typeface="Arial" pitchFamily="34" charset="0"/>
              <a:cs typeface="Arial" pitchFamily="34" charset="0"/>
            </a:endParaRPr>
          </a:p>
          <a:p>
            <a:pPr marL="457200" indent="-457200" algn="l">
              <a:lnSpc>
                <a:spcPct val="150000"/>
              </a:lnSpc>
              <a:spcBef>
                <a:spcPct val="50000"/>
              </a:spcBef>
              <a:buClrTx/>
              <a:buFont typeface="Wingdings" pitchFamily="2" charset="2"/>
              <a:buChar char="§"/>
            </a:pPr>
            <a:r>
              <a:rPr lang="en-US" altLang="en-US" sz="3000" dirty="0" err="1">
                <a:latin typeface="Arial" pitchFamily="34" charset="0"/>
                <a:cs typeface="Arial" pitchFamily="34" charset="0"/>
              </a:rPr>
              <a:t>Bố</a:t>
            </a:r>
            <a:r>
              <a:rPr lang="en-US" altLang="en-US" sz="3000" dirty="0">
                <a:latin typeface="Arial" pitchFamily="34" charset="0"/>
                <a:cs typeface="Arial" pitchFamily="34" charset="0"/>
              </a:rPr>
              <a:t> + </a:t>
            </a:r>
            <a:r>
              <a:rPr lang="en-US" altLang="en-US" sz="3000" dirty="0" err="1">
                <a:latin typeface="Arial" pitchFamily="34" charset="0"/>
                <a:cs typeface="Arial" pitchFamily="34" charset="0"/>
              </a:rPr>
              <a:t>Mẹ</a:t>
            </a:r>
            <a:r>
              <a:rPr lang="en-US" altLang="en-US" sz="3000" dirty="0">
                <a:latin typeface="Arial" pitchFamily="34" charset="0"/>
                <a:cs typeface="Arial" pitchFamily="34" charset="0"/>
              </a:rPr>
              <a:t> </a:t>
            </a:r>
            <a:r>
              <a:rPr lang="en-US" altLang="en-US" sz="3000" dirty="0" err="1">
                <a:latin typeface="Arial" pitchFamily="34" charset="0"/>
                <a:cs typeface="Arial" pitchFamily="34" charset="0"/>
              </a:rPr>
              <a:t>hút</a:t>
            </a:r>
            <a:r>
              <a:rPr lang="en-US" altLang="en-US" sz="3000" dirty="0">
                <a:latin typeface="Arial" pitchFamily="34" charset="0"/>
                <a:cs typeface="Arial" pitchFamily="34" charset="0"/>
              </a:rPr>
              <a:t>: </a:t>
            </a:r>
            <a:r>
              <a:rPr lang="en-US" altLang="en-US" sz="3000" dirty="0" err="1">
                <a:latin typeface="Arial" pitchFamily="34" charset="0"/>
                <a:cs typeface="Arial" pitchFamily="34" charset="0"/>
              </a:rPr>
              <a:t>tăng</a:t>
            </a:r>
            <a:r>
              <a:rPr lang="en-US" altLang="en-US" sz="3000" dirty="0">
                <a:latin typeface="Arial" pitchFamily="34" charset="0"/>
                <a:cs typeface="Arial" pitchFamily="34" charset="0"/>
              </a:rPr>
              <a:t> 48% </a:t>
            </a:r>
            <a:r>
              <a:rPr lang="en-US" altLang="en-US" sz="3000" dirty="0" err="1">
                <a:latin typeface="Arial" pitchFamily="34" charset="0"/>
                <a:cs typeface="Arial" pitchFamily="34" charset="0"/>
              </a:rPr>
              <a:t>nguy</a:t>
            </a:r>
            <a:r>
              <a:rPr lang="en-US" altLang="en-US" sz="3000" dirty="0">
                <a:latin typeface="Arial" pitchFamily="34" charset="0"/>
                <a:cs typeface="Arial" pitchFamily="34" charset="0"/>
              </a:rPr>
              <a:t> </a:t>
            </a:r>
            <a:r>
              <a:rPr lang="en-US" altLang="en-US" sz="3000" dirty="0" err="1">
                <a:latin typeface="Arial" pitchFamily="34" charset="0"/>
                <a:cs typeface="Arial" pitchFamily="34" charset="0"/>
              </a:rPr>
              <a:t>cơ</a:t>
            </a:r>
            <a:r>
              <a:rPr lang="en-US" altLang="en-US" sz="3000" dirty="0">
                <a:latin typeface="Arial" pitchFamily="34" charset="0"/>
                <a:cs typeface="Arial" pitchFamily="34" charset="0"/>
              </a:rPr>
              <a:t> </a:t>
            </a:r>
            <a:r>
              <a:rPr lang="en-US" altLang="en-US" sz="3000" dirty="0" err="1">
                <a:latin typeface="Arial" pitchFamily="34" charset="0"/>
                <a:cs typeface="Arial" pitchFamily="34" charset="0"/>
              </a:rPr>
              <a:t>viêm</a:t>
            </a:r>
            <a:r>
              <a:rPr lang="en-US" altLang="en-US" sz="3000" dirty="0">
                <a:latin typeface="Arial" pitchFamily="34" charset="0"/>
                <a:cs typeface="Arial" pitchFamily="34" charset="0"/>
              </a:rPr>
              <a:t> tai </a:t>
            </a:r>
            <a:r>
              <a:rPr lang="en-US" altLang="en-US" sz="3000" dirty="0" err="1">
                <a:latin typeface="Arial" pitchFamily="34" charset="0"/>
                <a:cs typeface="Arial" pitchFamily="34" charset="0"/>
              </a:rPr>
              <a:t>giữa</a:t>
            </a:r>
            <a:r>
              <a:rPr lang="en-US" altLang="en-US" sz="3000" dirty="0">
                <a:latin typeface="Arial" pitchFamily="34" charset="0"/>
                <a:cs typeface="Arial" pitchFamily="34" charset="0"/>
              </a:rPr>
              <a:t> </a:t>
            </a:r>
            <a:r>
              <a:rPr lang="en-US" altLang="en-US" sz="3000" dirty="0" err="1">
                <a:latin typeface="Arial" pitchFamily="34" charset="0"/>
                <a:cs typeface="Arial" pitchFamily="34" charset="0"/>
              </a:rPr>
              <a:t>tái</a:t>
            </a:r>
            <a:r>
              <a:rPr lang="en-US" altLang="en-US" sz="3000" dirty="0">
                <a:latin typeface="Arial" pitchFamily="34" charset="0"/>
                <a:cs typeface="Arial" pitchFamily="34" charset="0"/>
              </a:rPr>
              <a:t> </a:t>
            </a:r>
            <a:r>
              <a:rPr lang="en-US" altLang="en-US" sz="3000" dirty="0" err="1">
                <a:latin typeface="Arial" pitchFamily="34" charset="0"/>
                <a:cs typeface="Arial" pitchFamily="34" charset="0"/>
              </a:rPr>
              <a:t>phát</a:t>
            </a:r>
            <a:endParaRPr lang="en-US" altLang="en-US" sz="3000" dirty="0">
              <a:latin typeface="Arial" pitchFamily="34" charset="0"/>
              <a:cs typeface="Arial" pitchFamily="34" charset="0"/>
            </a:endParaRPr>
          </a:p>
        </p:txBody>
      </p:sp>
      <p:sp>
        <p:nvSpPr>
          <p:cNvPr id="10" name="Rectangle 2"/>
          <p:cNvSpPr>
            <a:spLocks noChangeArrowheads="1"/>
          </p:cNvSpPr>
          <p:nvPr/>
        </p:nvSpPr>
        <p:spPr bwMode="auto">
          <a:xfrm>
            <a:off x="3048000" y="5791200"/>
            <a:ext cx="5715000" cy="646331"/>
          </a:xfrm>
          <a:prstGeom prst="rect">
            <a:avLst/>
          </a:prstGeom>
          <a:noFill/>
          <a:ln w="9525">
            <a:noFill/>
            <a:miter lim="800000"/>
            <a:headEnd/>
            <a:tailEnd/>
          </a:ln>
        </p:spPr>
        <p:txBody>
          <a:bodyPr wrap="square">
            <a:spAutoFit/>
          </a:bodyPr>
          <a:lstStyle/>
          <a:p>
            <a:pPr algn="r">
              <a:lnSpc>
                <a:spcPct val="100000"/>
              </a:lnSpc>
              <a:spcBef>
                <a:spcPct val="0"/>
              </a:spcBef>
              <a:buClrTx/>
              <a:buFontTx/>
              <a:buNone/>
            </a:pPr>
            <a:r>
              <a:rPr lang="en-US">
                <a:latin typeface="Times New Roman" pitchFamily="18" charset="0"/>
                <a:cs typeface="Times New Roman" pitchFamily="18" charset="0"/>
              </a:rPr>
              <a:t>Rapport du groupe de travail DGS TABAGISME PASSIF.  </a:t>
            </a:r>
          </a:p>
          <a:p>
            <a:pPr algn="r">
              <a:lnSpc>
                <a:spcPct val="100000"/>
              </a:lnSpc>
              <a:spcBef>
                <a:spcPct val="0"/>
              </a:spcBef>
              <a:buClrTx/>
              <a:buFontTx/>
              <a:buNone/>
            </a:pPr>
            <a:r>
              <a:rPr lang="en-US">
                <a:latin typeface="Times New Roman" pitchFamily="18" charset="0"/>
                <a:cs typeface="Times New Roman" pitchFamily="18" charset="0"/>
              </a:rPr>
              <a:t>Pr.Bertrand DAUTZENBERG, Paris 05- 2001 </a:t>
            </a:r>
          </a:p>
        </p:txBody>
      </p:sp>
    </p:spTree>
    <p:extLst>
      <p:ext uri="{BB962C8B-B14F-4D97-AF65-F5344CB8AC3E}">
        <p14:creationId xmlns:p14="http://schemas.microsoft.com/office/powerpoint/2010/main" val="20221102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7" name="Rectangle 3"/>
          <p:cNvSpPr>
            <a:spLocks noGrp="1" noChangeArrowheads="1"/>
          </p:cNvSpPr>
          <p:nvPr>
            <p:ph type="body" idx="1"/>
          </p:nvPr>
        </p:nvSpPr>
        <p:spPr>
          <a:xfrm>
            <a:off x="533400" y="1524000"/>
            <a:ext cx="8229600" cy="1524000"/>
          </a:xfrm>
        </p:spPr>
        <p:txBody>
          <a:bodyPr>
            <a:normAutofit/>
          </a:bodyPr>
          <a:lstStyle/>
          <a:p>
            <a:pPr algn="ctr" eaLnBrk="1" hangingPunct="1">
              <a:spcBef>
                <a:spcPts val="0"/>
              </a:spcBef>
              <a:buFont typeface="Wingdings" pitchFamily="2" charset="2"/>
              <a:buNone/>
              <a:defRPr/>
            </a:pPr>
            <a:r>
              <a:rPr lang="en-US" sz="3600" b="1" dirty="0">
                <a:solidFill>
                  <a:srgbClr val="000000"/>
                </a:solidFill>
                <a:effectLst>
                  <a:outerShdw blurRad="38100" dist="38100" dir="2700000" algn="tl">
                    <a:srgbClr val="FFFFFF"/>
                  </a:outerShdw>
                </a:effectLst>
                <a:ea typeface="Verdana" pitchFamily="34" charset="0"/>
                <a:cs typeface="Arial" pitchFamily="34" charset="0"/>
              </a:rPr>
              <a:t>TÁC HẠI CỦA THUỐC LÁ MỚI </a:t>
            </a:r>
          </a:p>
          <a:p>
            <a:pPr algn="ctr" eaLnBrk="1" hangingPunct="1">
              <a:spcBef>
                <a:spcPts val="0"/>
              </a:spcBef>
              <a:buFont typeface="Wingdings" pitchFamily="2" charset="2"/>
              <a:buNone/>
              <a:defRPr/>
            </a:pPr>
            <a:r>
              <a:rPr lang="en-US" sz="3600" b="1" dirty="0">
                <a:solidFill>
                  <a:srgbClr val="000000"/>
                </a:solidFill>
                <a:effectLst>
                  <a:outerShdw blurRad="38100" dist="38100" dir="2700000" algn="tl">
                    <a:srgbClr val="FFFFFF"/>
                  </a:outerShdw>
                </a:effectLst>
                <a:ea typeface="Verdana" pitchFamily="34" charset="0"/>
                <a:cs typeface="Arial" pitchFamily="34" charset="0"/>
              </a:rPr>
              <a:t>(TLĐT VÀ TLNN)</a:t>
            </a:r>
          </a:p>
        </p:txBody>
      </p:sp>
      <p:sp>
        <p:nvSpPr>
          <p:cNvPr id="2" name="Rectangle 1"/>
          <p:cNvSpPr/>
          <p:nvPr/>
        </p:nvSpPr>
        <p:spPr>
          <a:xfrm>
            <a:off x="3602022" y="533400"/>
            <a:ext cx="2121093" cy="707886"/>
          </a:xfrm>
          <a:prstGeom prst="rect">
            <a:avLst/>
          </a:prstGeom>
        </p:spPr>
        <p:txBody>
          <a:bodyPr wrap="none">
            <a:spAutoFit/>
          </a:bodyPr>
          <a:lstStyle/>
          <a:p>
            <a:pPr algn="ctr">
              <a:defRPr/>
            </a:pPr>
            <a:r>
              <a:rPr lang="en-US" sz="4000" b="1" dirty="0">
                <a:solidFill>
                  <a:srgbClr val="C00000"/>
                </a:solidFill>
                <a:latin typeface="Arial" pitchFamily="34" charset="0"/>
              </a:rPr>
              <a:t>PHẦN V</a:t>
            </a:r>
          </a:p>
        </p:txBody>
      </p:sp>
      <p:pic>
        <p:nvPicPr>
          <p:cNvPr id="3" name="Picture 2"/>
          <p:cNvPicPr>
            <a:picLocks noChangeAspect="1"/>
          </p:cNvPicPr>
          <p:nvPr/>
        </p:nvPicPr>
        <p:blipFill>
          <a:blip r:embed="rId2"/>
          <a:stretch>
            <a:fillRect/>
          </a:stretch>
        </p:blipFill>
        <p:spPr>
          <a:xfrm>
            <a:off x="1371600" y="2819400"/>
            <a:ext cx="6374304" cy="3008472"/>
          </a:xfrm>
          <a:prstGeom prst="rect">
            <a:avLst/>
          </a:prstGeom>
        </p:spPr>
      </p:pic>
    </p:spTree>
    <p:extLst>
      <p:ext uri="{BB962C8B-B14F-4D97-AF65-F5344CB8AC3E}">
        <p14:creationId xmlns:p14="http://schemas.microsoft.com/office/powerpoint/2010/main" val="3851250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solidFill>
                  <a:srgbClr val="FF0000"/>
                </a:solidFill>
                <a:effectLst>
                  <a:outerShdw blurRad="38100" dist="38100" dir="2700000" algn="tl">
                    <a:srgbClr val="000000">
                      <a:alpha val="43137"/>
                    </a:srgbClr>
                  </a:outerShdw>
                </a:effectLst>
                <a:cs typeface="Arial" pitchFamily="34" charset="0"/>
              </a:rPr>
              <a:t>TẠI VIỆT NAM</a:t>
            </a:r>
          </a:p>
        </p:txBody>
      </p:sp>
      <p:sp>
        <p:nvSpPr>
          <p:cNvPr id="3" name="Content Placeholder 2"/>
          <p:cNvSpPr>
            <a:spLocks noGrp="1"/>
          </p:cNvSpPr>
          <p:nvPr>
            <p:ph idx="1"/>
          </p:nvPr>
        </p:nvSpPr>
        <p:spPr>
          <a:xfrm>
            <a:off x="304800" y="1600200"/>
            <a:ext cx="5715000" cy="4876800"/>
          </a:xfrm>
        </p:spPr>
        <p:txBody>
          <a:bodyPr>
            <a:normAutofit fontScale="55000" lnSpcReduction="20000"/>
          </a:bodyPr>
          <a:lstStyle/>
          <a:p>
            <a:pPr marL="273050" indent="-273050" algn="just">
              <a:lnSpc>
                <a:spcPts val="3500"/>
              </a:lnSpc>
              <a:spcBef>
                <a:spcPts val="600"/>
              </a:spcBef>
              <a:buClr>
                <a:srgbClr val="0099FF"/>
              </a:buClr>
              <a:buSzPct val="100000"/>
              <a:buFont typeface="Wingdings" pitchFamily="2" charset="2"/>
              <a:buChar char="v"/>
            </a:pPr>
            <a:r>
              <a:rPr lang="vi-VN" dirty="0">
                <a:solidFill>
                  <a:prstClr val="black"/>
                </a:solidFill>
              </a:rPr>
              <a:t>40.000 người tử vong</a:t>
            </a:r>
            <a:r>
              <a:rPr lang="en-US" dirty="0">
                <a:solidFill>
                  <a:prstClr val="black"/>
                </a:solidFill>
              </a:rPr>
              <a:t>/</a:t>
            </a:r>
            <a:r>
              <a:rPr lang="en-US" dirty="0" err="1">
                <a:solidFill>
                  <a:prstClr val="black"/>
                </a:solidFill>
              </a:rPr>
              <a:t>năm</a:t>
            </a:r>
            <a:r>
              <a:rPr lang="en-US" dirty="0">
                <a:solidFill>
                  <a:prstClr val="black"/>
                </a:solidFill>
              </a:rPr>
              <a:t> </a:t>
            </a:r>
            <a:r>
              <a:rPr lang="vi-VN" dirty="0">
                <a:solidFill>
                  <a:prstClr val="black"/>
                </a:solidFill>
              </a:rPr>
              <a:t>vì các bệnh có liên quan đến thuốc lá</a:t>
            </a:r>
            <a:r>
              <a:rPr lang="en-US" dirty="0">
                <a:solidFill>
                  <a:prstClr val="black"/>
                </a:solidFill>
              </a:rPr>
              <a:t>. </a:t>
            </a:r>
            <a:r>
              <a:rPr lang="en-US" dirty="0" err="1">
                <a:solidFill>
                  <a:prstClr val="black"/>
                </a:solidFill>
              </a:rPr>
              <a:t>Đến</a:t>
            </a:r>
            <a:r>
              <a:rPr lang="vi-VN" dirty="0">
                <a:solidFill>
                  <a:prstClr val="black"/>
                </a:solidFill>
              </a:rPr>
              <a:t> </a:t>
            </a:r>
            <a:r>
              <a:rPr lang="en-US" dirty="0" err="1">
                <a:solidFill>
                  <a:prstClr val="black"/>
                </a:solidFill>
              </a:rPr>
              <a:t>năm</a:t>
            </a:r>
            <a:r>
              <a:rPr lang="en-US" dirty="0">
                <a:solidFill>
                  <a:prstClr val="black"/>
                </a:solidFill>
              </a:rPr>
              <a:t> 2030, </a:t>
            </a:r>
            <a:r>
              <a:rPr lang="en-US" dirty="0" err="1">
                <a:solidFill>
                  <a:prstClr val="black"/>
                </a:solidFill>
              </a:rPr>
              <a:t>có</a:t>
            </a:r>
            <a:r>
              <a:rPr lang="en-US" dirty="0">
                <a:solidFill>
                  <a:prstClr val="black"/>
                </a:solidFill>
              </a:rPr>
              <a:t> </a:t>
            </a:r>
            <a:r>
              <a:rPr lang="en-US" dirty="0" err="1">
                <a:solidFill>
                  <a:prstClr val="black"/>
                </a:solidFill>
              </a:rPr>
              <a:t>thể</a:t>
            </a:r>
            <a:r>
              <a:rPr lang="en-US" dirty="0">
                <a:solidFill>
                  <a:prstClr val="black"/>
                </a:solidFill>
              </a:rPr>
              <a:t> </a:t>
            </a:r>
            <a:r>
              <a:rPr lang="en-US" dirty="0" err="1">
                <a:solidFill>
                  <a:prstClr val="black"/>
                </a:solidFill>
              </a:rPr>
              <a:t>tăng</a:t>
            </a:r>
            <a:r>
              <a:rPr lang="en-US" dirty="0">
                <a:solidFill>
                  <a:prstClr val="black"/>
                </a:solidFill>
              </a:rPr>
              <a:t> </a:t>
            </a:r>
            <a:r>
              <a:rPr lang="en-US" dirty="0" err="1">
                <a:solidFill>
                  <a:prstClr val="black"/>
                </a:solidFill>
              </a:rPr>
              <a:t>lên</a:t>
            </a:r>
            <a:r>
              <a:rPr lang="en-US" dirty="0">
                <a:solidFill>
                  <a:prstClr val="black"/>
                </a:solidFill>
              </a:rPr>
              <a:t> </a:t>
            </a:r>
            <a:r>
              <a:rPr lang="en-US" dirty="0" err="1">
                <a:solidFill>
                  <a:prstClr val="black"/>
                </a:solidFill>
              </a:rPr>
              <a:t>tới</a:t>
            </a:r>
            <a:r>
              <a:rPr lang="en-US" dirty="0">
                <a:solidFill>
                  <a:prstClr val="black"/>
                </a:solidFill>
              </a:rPr>
              <a:t> 70.000 </a:t>
            </a:r>
            <a:r>
              <a:rPr lang="en-US" dirty="0" err="1">
                <a:solidFill>
                  <a:prstClr val="black"/>
                </a:solidFill>
              </a:rPr>
              <a:t>người</a:t>
            </a:r>
            <a:r>
              <a:rPr lang="en-US" dirty="0">
                <a:solidFill>
                  <a:prstClr val="black"/>
                </a:solidFill>
              </a:rPr>
              <a:t>/</a:t>
            </a:r>
            <a:r>
              <a:rPr lang="en-US" dirty="0" err="1">
                <a:solidFill>
                  <a:prstClr val="black"/>
                </a:solidFill>
              </a:rPr>
              <a:t>năm</a:t>
            </a:r>
            <a:r>
              <a:rPr lang="en-US" dirty="0">
                <a:solidFill>
                  <a:prstClr val="black"/>
                </a:solidFill>
              </a:rPr>
              <a:t> (WHO).</a:t>
            </a:r>
            <a:endParaRPr lang="pt-BR" dirty="0">
              <a:solidFill>
                <a:prstClr val="black"/>
              </a:solidFill>
            </a:endParaRPr>
          </a:p>
          <a:p>
            <a:pPr marL="273050" indent="-273050" algn="just">
              <a:lnSpc>
                <a:spcPts val="3500"/>
              </a:lnSpc>
              <a:spcBef>
                <a:spcPts val="600"/>
              </a:spcBef>
              <a:buClr>
                <a:srgbClr val="0099FF"/>
              </a:buClr>
              <a:buSzPct val="100000"/>
              <a:buFont typeface="Wingdings" pitchFamily="2" charset="2"/>
              <a:buChar char="v"/>
            </a:pPr>
            <a:r>
              <a:rPr lang="en-US" b="1" dirty="0" err="1">
                <a:solidFill>
                  <a:prstClr val="black"/>
                </a:solidFill>
              </a:rPr>
              <a:t>Tỷ</a:t>
            </a:r>
            <a:r>
              <a:rPr lang="en-US" b="1" dirty="0">
                <a:solidFill>
                  <a:prstClr val="black"/>
                </a:solidFill>
              </a:rPr>
              <a:t> </a:t>
            </a:r>
            <a:r>
              <a:rPr lang="en-US" b="1" dirty="0" err="1">
                <a:solidFill>
                  <a:prstClr val="black"/>
                </a:solidFill>
              </a:rPr>
              <a:t>lệ</a:t>
            </a:r>
            <a:r>
              <a:rPr lang="en-US" b="1" dirty="0">
                <a:solidFill>
                  <a:prstClr val="black"/>
                </a:solidFill>
              </a:rPr>
              <a:t> </a:t>
            </a:r>
            <a:r>
              <a:rPr lang="en-US" b="1" dirty="0" err="1">
                <a:solidFill>
                  <a:prstClr val="black"/>
                </a:solidFill>
              </a:rPr>
              <a:t>bệnh</a:t>
            </a:r>
            <a:r>
              <a:rPr lang="en-US" b="1" dirty="0">
                <a:solidFill>
                  <a:prstClr val="black"/>
                </a:solidFill>
              </a:rPr>
              <a:t> </a:t>
            </a:r>
            <a:r>
              <a:rPr lang="en-US" b="1" dirty="0" err="1">
                <a:solidFill>
                  <a:prstClr val="black"/>
                </a:solidFill>
              </a:rPr>
              <a:t>nhân</a:t>
            </a:r>
            <a:r>
              <a:rPr lang="en-US" b="1" dirty="0">
                <a:solidFill>
                  <a:prstClr val="black"/>
                </a:solidFill>
              </a:rPr>
              <a:t> </a:t>
            </a:r>
            <a:r>
              <a:rPr lang="en-US" b="1" dirty="0" err="1">
                <a:solidFill>
                  <a:prstClr val="black"/>
                </a:solidFill>
              </a:rPr>
              <a:t>ung</a:t>
            </a:r>
            <a:r>
              <a:rPr lang="en-US" b="1" dirty="0">
                <a:solidFill>
                  <a:prstClr val="black"/>
                </a:solidFill>
              </a:rPr>
              <a:t> </a:t>
            </a:r>
            <a:r>
              <a:rPr lang="en-US" b="1" dirty="0" err="1">
                <a:solidFill>
                  <a:prstClr val="black"/>
                </a:solidFill>
              </a:rPr>
              <a:t>thư</a:t>
            </a:r>
            <a:r>
              <a:rPr lang="en-US" b="1" dirty="0">
                <a:solidFill>
                  <a:prstClr val="black"/>
                </a:solidFill>
              </a:rPr>
              <a:t> </a:t>
            </a:r>
            <a:r>
              <a:rPr lang="en-US" b="1" dirty="0" err="1">
                <a:solidFill>
                  <a:prstClr val="black"/>
                </a:solidFill>
              </a:rPr>
              <a:t>phổi</a:t>
            </a:r>
            <a:r>
              <a:rPr lang="en-US" b="1" dirty="0">
                <a:solidFill>
                  <a:prstClr val="black"/>
                </a:solidFill>
              </a:rPr>
              <a:t> </a:t>
            </a:r>
            <a:r>
              <a:rPr lang="en-US" b="1" dirty="0" err="1">
                <a:solidFill>
                  <a:prstClr val="black"/>
                </a:solidFill>
              </a:rPr>
              <a:t>có</a:t>
            </a:r>
            <a:r>
              <a:rPr lang="en-US" b="1" dirty="0">
                <a:solidFill>
                  <a:prstClr val="black"/>
                </a:solidFill>
              </a:rPr>
              <a:t> </a:t>
            </a:r>
            <a:r>
              <a:rPr lang="en-US" b="1" dirty="0" err="1">
                <a:solidFill>
                  <a:prstClr val="black"/>
                </a:solidFill>
              </a:rPr>
              <a:t>hút</a:t>
            </a:r>
            <a:r>
              <a:rPr lang="en-US" b="1" dirty="0">
                <a:solidFill>
                  <a:prstClr val="black"/>
                </a:solidFill>
              </a:rPr>
              <a:t> </a:t>
            </a:r>
            <a:r>
              <a:rPr lang="en-US" b="1" dirty="0" err="1">
                <a:solidFill>
                  <a:prstClr val="black"/>
                </a:solidFill>
              </a:rPr>
              <a:t>thuốc</a:t>
            </a:r>
            <a:r>
              <a:rPr lang="en-US" b="1" dirty="0">
                <a:solidFill>
                  <a:prstClr val="black"/>
                </a:solidFill>
              </a:rPr>
              <a:t> </a:t>
            </a:r>
            <a:r>
              <a:rPr lang="en-US" b="1" dirty="0" err="1">
                <a:solidFill>
                  <a:prstClr val="black"/>
                </a:solidFill>
              </a:rPr>
              <a:t>lá</a:t>
            </a:r>
            <a:r>
              <a:rPr lang="en-US" b="1" dirty="0">
                <a:solidFill>
                  <a:prstClr val="black"/>
                </a:solidFill>
              </a:rPr>
              <a:t>: 96,8%; </a:t>
            </a:r>
            <a:r>
              <a:rPr lang="en-US" b="1" dirty="0" err="1">
                <a:solidFill>
                  <a:prstClr val="black"/>
                </a:solidFill>
              </a:rPr>
              <a:t>không</a:t>
            </a:r>
            <a:r>
              <a:rPr lang="en-US" b="1" dirty="0">
                <a:solidFill>
                  <a:prstClr val="black"/>
                </a:solidFill>
              </a:rPr>
              <a:t> </a:t>
            </a:r>
            <a:r>
              <a:rPr lang="en-US" b="1" dirty="0" err="1">
                <a:solidFill>
                  <a:prstClr val="black"/>
                </a:solidFill>
              </a:rPr>
              <a:t>hút</a:t>
            </a:r>
            <a:r>
              <a:rPr lang="en-US" b="1" dirty="0">
                <a:solidFill>
                  <a:prstClr val="black"/>
                </a:solidFill>
              </a:rPr>
              <a:t> </a:t>
            </a:r>
            <a:r>
              <a:rPr lang="en-US" b="1" dirty="0" err="1">
                <a:solidFill>
                  <a:prstClr val="black"/>
                </a:solidFill>
              </a:rPr>
              <a:t>thuốc</a:t>
            </a:r>
            <a:r>
              <a:rPr lang="en-US" b="1" dirty="0">
                <a:solidFill>
                  <a:prstClr val="black"/>
                </a:solidFill>
              </a:rPr>
              <a:t> </a:t>
            </a:r>
            <a:r>
              <a:rPr lang="en-US" b="1" dirty="0" err="1">
                <a:solidFill>
                  <a:prstClr val="black"/>
                </a:solidFill>
              </a:rPr>
              <a:t>lá</a:t>
            </a:r>
            <a:r>
              <a:rPr lang="en-US" b="1" dirty="0">
                <a:solidFill>
                  <a:prstClr val="black"/>
                </a:solidFill>
              </a:rPr>
              <a:t>: 3,2%.</a:t>
            </a:r>
            <a:r>
              <a:rPr lang="en-US" dirty="0">
                <a:solidFill>
                  <a:prstClr val="black"/>
                </a:solidFill>
              </a:rPr>
              <a:t> (</a:t>
            </a:r>
            <a:r>
              <a:rPr lang="en-US" dirty="0" err="1">
                <a:solidFill>
                  <a:prstClr val="black"/>
                </a:solidFill>
              </a:rPr>
              <a:t>Bệnh</a:t>
            </a:r>
            <a:r>
              <a:rPr lang="en-US" dirty="0">
                <a:solidFill>
                  <a:prstClr val="black"/>
                </a:solidFill>
              </a:rPr>
              <a:t> </a:t>
            </a:r>
            <a:r>
              <a:rPr lang="en-US" dirty="0" err="1">
                <a:solidFill>
                  <a:prstClr val="black"/>
                </a:solidFill>
              </a:rPr>
              <a:t>viện</a:t>
            </a:r>
            <a:r>
              <a:rPr lang="en-US" dirty="0">
                <a:solidFill>
                  <a:prstClr val="black"/>
                </a:solidFill>
              </a:rPr>
              <a:t> K)</a:t>
            </a:r>
            <a:endParaRPr lang="pt-BR" b="1" dirty="0">
              <a:solidFill>
                <a:prstClr val="black"/>
              </a:solidFill>
            </a:endParaRPr>
          </a:p>
          <a:p>
            <a:pPr marL="273050" indent="-273050" algn="just">
              <a:lnSpc>
                <a:spcPts val="3500"/>
              </a:lnSpc>
              <a:spcBef>
                <a:spcPts val="600"/>
              </a:spcBef>
              <a:buClr>
                <a:srgbClr val="0099FF"/>
              </a:buClr>
              <a:buSzPct val="100000"/>
              <a:buFont typeface="Wingdings" pitchFamily="2" charset="2"/>
              <a:buChar char="v"/>
            </a:pPr>
            <a:r>
              <a:rPr lang="pt-BR" dirty="0">
                <a:solidFill>
                  <a:prstClr val="black"/>
                </a:solidFill>
              </a:rPr>
              <a:t>Viện CL&amp;CSYT (2011): Bệnh tật và tử vong sớm do thuốc lá làm mất đi &gt;1,5 triệu năm sống khỏe mạnh của người Việt Nam, chiếm 12% tổng gánh nặng bệnh tật và tử vong tại Việt Nam.</a:t>
            </a:r>
          </a:p>
          <a:p>
            <a:endParaRPr lang="en-US" dirty="0"/>
          </a:p>
        </p:txBody>
      </p:sp>
      <p:pic>
        <p:nvPicPr>
          <p:cNvPr id="4" name="Picture 3"/>
          <p:cNvPicPr>
            <a:picLocks noChangeAspect="1"/>
          </p:cNvPicPr>
          <p:nvPr/>
        </p:nvPicPr>
        <p:blipFill>
          <a:blip r:embed="rId3"/>
          <a:stretch>
            <a:fillRect/>
          </a:stretch>
        </p:blipFill>
        <p:spPr>
          <a:xfrm>
            <a:off x="6190129" y="1676400"/>
            <a:ext cx="2743438" cy="4041998"/>
          </a:xfrm>
          <a:prstGeom prst="rect">
            <a:avLst/>
          </a:prstGeom>
        </p:spPr>
      </p:pic>
    </p:spTree>
    <p:extLst>
      <p:ext uri="{BB962C8B-B14F-4D97-AF65-F5344CB8AC3E}">
        <p14:creationId xmlns:p14="http://schemas.microsoft.com/office/powerpoint/2010/main" val="37184669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3EE9F8F2-649E-4374-B0D3-507AC2900E91}"/>
              </a:ext>
            </a:extLst>
          </p:cNvPr>
          <p:cNvSpPr>
            <a:spLocks noGrp="1"/>
          </p:cNvSpPr>
          <p:nvPr>
            <p:ph idx="1"/>
          </p:nvPr>
        </p:nvSpPr>
        <p:spPr>
          <a:xfrm>
            <a:off x="76200" y="1014375"/>
            <a:ext cx="9143999" cy="5363098"/>
          </a:xfrm>
        </p:spPr>
        <p:txBody>
          <a:bodyPr>
            <a:normAutofit fontScale="92500"/>
          </a:bodyPr>
          <a:lstStyle/>
          <a:p>
            <a:pPr marL="0" indent="0">
              <a:spcBef>
                <a:spcPts val="300"/>
              </a:spcBef>
              <a:spcAft>
                <a:spcPts val="300"/>
              </a:spcAft>
              <a:buNone/>
            </a:pPr>
            <a:endParaRPr lang="en-US" sz="2800" b="1" dirty="0">
              <a:latin typeface="Cambria" panose="02040503050406030204" pitchFamily="18" charset="0"/>
            </a:endParaRPr>
          </a:p>
          <a:p>
            <a:pPr marL="0" indent="0">
              <a:spcBef>
                <a:spcPts val="300"/>
              </a:spcBef>
              <a:spcAft>
                <a:spcPts val="300"/>
              </a:spcAft>
              <a:buNone/>
            </a:pPr>
            <a:r>
              <a:rPr lang="en-US" sz="2800" b="1" dirty="0" err="1">
                <a:latin typeface="Cambria" panose="02040503050406030204" pitchFamily="18" charset="0"/>
              </a:rPr>
              <a:t>Thuốc</a:t>
            </a:r>
            <a:r>
              <a:rPr lang="en-US" sz="2800" b="1" dirty="0">
                <a:latin typeface="Cambria" panose="02040503050406030204" pitchFamily="18" charset="0"/>
              </a:rPr>
              <a:t> </a:t>
            </a:r>
            <a:r>
              <a:rPr lang="en-US" sz="2800" b="1" dirty="0" err="1">
                <a:latin typeface="Cambria" panose="02040503050406030204" pitchFamily="18" charset="0"/>
              </a:rPr>
              <a:t>lá</a:t>
            </a:r>
            <a:r>
              <a:rPr lang="en-US" sz="2800" b="1" dirty="0">
                <a:latin typeface="Cambria" panose="02040503050406030204" pitchFamily="18" charset="0"/>
              </a:rPr>
              <a:t> </a:t>
            </a:r>
            <a:r>
              <a:rPr lang="en-US" sz="2800" b="1" dirty="0" err="1">
                <a:latin typeface="Cambria" panose="02040503050406030204" pitchFamily="18" charset="0"/>
              </a:rPr>
              <a:t>điện</a:t>
            </a:r>
            <a:r>
              <a:rPr lang="en-US" sz="2800" b="1" dirty="0">
                <a:latin typeface="Cambria" panose="02040503050406030204" pitchFamily="18" charset="0"/>
              </a:rPr>
              <a:t> </a:t>
            </a:r>
            <a:r>
              <a:rPr lang="en-US" sz="2800" b="1" dirty="0" err="1">
                <a:latin typeface="Cambria" panose="02040503050406030204" pitchFamily="18" charset="0"/>
              </a:rPr>
              <a:t>tử</a:t>
            </a:r>
            <a:r>
              <a:rPr lang="en-US" sz="2800" b="1" dirty="0">
                <a:latin typeface="Cambria" panose="02040503050406030204" pitchFamily="18" charset="0"/>
              </a:rPr>
              <a:t> </a:t>
            </a:r>
            <a:r>
              <a:rPr lang="en-US" sz="2800" b="1" dirty="0" err="1">
                <a:latin typeface="Cambria" panose="02040503050406030204" pitchFamily="18" charset="0"/>
              </a:rPr>
              <a:t>có</a:t>
            </a:r>
            <a:r>
              <a:rPr lang="en-US" sz="2800" b="1" dirty="0">
                <a:latin typeface="Cambria" panose="02040503050406030204" pitchFamily="18" charset="0"/>
              </a:rPr>
              <a:t> nicotine (Electronic nicotine delivery systems -ENDS): </a:t>
            </a:r>
            <a:r>
              <a:rPr lang="en-US" sz="2800" dirty="0">
                <a:latin typeface="Cambria" panose="02040503050406030204" pitchFamily="18" charset="0"/>
              </a:rPr>
              <a:t>ENDS </a:t>
            </a:r>
            <a:r>
              <a:rPr lang="en-US" sz="2800" dirty="0" err="1">
                <a:latin typeface="Cambria" panose="02040503050406030204" pitchFamily="18" charset="0"/>
              </a:rPr>
              <a:t>nung</a:t>
            </a:r>
            <a:r>
              <a:rPr lang="en-US" sz="2800" dirty="0">
                <a:latin typeface="Cambria" panose="02040503050406030204" pitchFamily="18" charset="0"/>
              </a:rPr>
              <a:t> </a:t>
            </a:r>
            <a:r>
              <a:rPr lang="en-US" sz="2800" dirty="0" err="1">
                <a:latin typeface="Cambria" panose="02040503050406030204" pitchFamily="18" charset="0"/>
              </a:rPr>
              <a:t>nóng</a:t>
            </a:r>
            <a:r>
              <a:rPr lang="en-US" sz="2800" dirty="0">
                <a:latin typeface="Cambria" panose="02040503050406030204" pitchFamily="18" charset="0"/>
              </a:rPr>
              <a:t> </a:t>
            </a:r>
            <a:r>
              <a:rPr lang="en-US" sz="2800" dirty="0" err="1">
                <a:latin typeface="Cambria" panose="02040503050406030204" pitchFamily="18" charset="0"/>
              </a:rPr>
              <a:t>một</a:t>
            </a:r>
            <a:r>
              <a:rPr lang="en-US" sz="2800" dirty="0">
                <a:latin typeface="Cambria" panose="02040503050406030204" pitchFamily="18" charset="0"/>
              </a:rPr>
              <a:t> </a:t>
            </a:r>
            <a:r>
              <a:rPr lang="en-US" sz="2800" dirty="0" err="1">
                <a:latin typeface="Cambria" panose="02040503050406030204" pitchFamily="18" charset="0"/>
              </a:rPr>
              <a:t>loại</a:t>
            </a:r>
            <a:r>
              <a:rPr lang="en-US" sz="2800" dirty="0">
                <a:latin typeface="Cambria" panose="02040503050406030204" pitchFamily="18" charset="0"/>
              </a:rPr>
              <a:t> </a:t>
            </a:r>
            <a:r>
              <a:rPr lang="en-US" sz="2800" dirty="0" err="1">
                <a:latin typeface="Cambria" panose="02040503050406030204" pitchFamily="18" charset="0"/>
              </a:rPr>
              <a:t>dịch</a:t>
            </a:r>
            <a:r>
              <a:rPr lang="en-US" sz="2800" dirty="0">
                <a:latin typeface="Cambria" panose="02040503050406030204" pitchFamily="18" charset="0"/>
              </a:rPr>
              <a:t> </a:t>
            </a:r>
            <a:r>
              <a:rPr lang="en-US" sz="2800" dirty="0" err="1">
                <a:latin typeface="Cambria" panose="02040503050406030204" pitchFamily="18" charset="0"/>
              </a:rPr>
              <a:t>chứa</a:t>
            </a:r>
            <a:r>
              <a:rPr lang="en-US" sz="2800" dirty="0">
                <a:latin typeface="Cambria" panose="02040503050406030204" pitchFamily="18" charset="0"/>
              </a:rPr>
              <a:t> nicotine (e-liquid) </a:t>
            </a:r>
            <a:r>
              <a:rPr lang="en-US" sz="2800" dirty="0" err="1">
                <a:latin typeface="Cambria" panose="02040503050406030204" pitchFamily="18" charset="0"/>
              </a:rPr>
              <a:t>tạo</a:t>
            </a:r>
            <a:r>
              <a:rPr lang="en-US" sz="2800" dirty="0">
                <a:latin typeface="Cambria" panose="02040503050406030204" pitchFamily="18" charset="0"/>
              </a:rPr>
              <a:t> </a:t>
            </a:r>
            <a:r>
              <a:rPr lang="en-US" sz="2800" dirty="0" err="1">
                <a:latin typeface="Cambria" panose="02040503050406030204" pitchFamily="18" charset="0"/>
              </a:rPr>
              <a:t>ra</a:t>
            </a:r>
            <a:r>
              <a:rPr lang="en-US" sz="2800" dirty="0">
                <a:latin typeface="Cambria" panose="02040503050406030204" pitchFamily="18" charset="0"/>
              </a:rPr>
              <a:t> </a:t>
            </a:r>
            <a:r>
              <a:rPr lang="en-US" sz="2800" dirty="0" err="1">
                <a:latin typeface="Cambria" panose="02040503050406030204" pitchFamily="18" charset="0"/>
              </a:rPr>
              <a:t>khí</a:t>
            </a:r>
            <a:r>
              <a:rPr lang="en-US" sz="2800" dirty="0">
                <a:latin typeface="Cambria" panose="02040503050406030204" pitchFamily="18" charset="0"/>
              </a:rPr>
              <a:t> aerosol ng</a:t>
            </a:r>
            <a:r>
              <a:rPr lang="vi-VN" sz="2800" dirty="0">
                <a:latin typeface="Cambria" panose="02040503050406030204" pitchFamily="18" charset="0"/>
              </a:rPr>
              <a:t>ư</a:t>
            </a:r>
            <a:r>
              <a:rPr lang="en-US" sz="2800" dirty="0" err="1">
                <a:latin typeface="Cambria" panose="02040503050406030204" pitchFamily="18" charset="0"/>
              </a:rPr>
              <a:t>ời</a:t>
            </a:r>
            <a:r>
              <a:rPr lang="en-US" sz="2800" dirty="0">
                <a:latin typeface="Cambria" panose="02040503050406030204" pitchFamily="18" charset="0"/>
              </a:rPr>
              <a:t> </a:t>
            </a:r>
            <a:r>
              <a:rPr lang="en-US" sz="2800" dirty="0" err="1">
                <a:latin typeface="Cambria" panose="02040503050406030204" pitchFamily="18" charset="0"/>
              </a:rPr>
              <a:t>sử</a:t>
            </a:r>
            <a:r>
              <a:rPr lang="en-US" sz="2800" dirty="0">
                <a:latin typeface="Cambria" panose="02040503050406030204" pitchFamily="18" charset="0"/>
              </a:rPr>
              <a:t> </a:t>
            </a:r>
            <a:r>
              <a:rPr lang="en-US" sz="2800" dirty="0" err="1">
                <a:latin typeface="Cambria" panose="02040503050406030204" pitchFamily="18" charset="0"/>
              </a:rPr>
              <a:t>dụng</a:t>
            </a:r>
            <a:r>
              <a:rPr lang="en-US" sz="2800" dirty="0">
                <a:latin typeface="Cambria" panose="02040503050406030204" pitchFamily="18" charset="0"/>
              </a:rPr>
              <a:t> </a:t>
            </a:r>
            <a:r>
              <a:rPr lang="en-US" sz="2800" dirty="0" err="1">
                <a:latin typeface="Cambria" panose="02040503050406030204" pitchFamily="18" charset="0"/>
              </a:rPr>
              <a:t>sẽ</a:t>
            </a:r>
            <a:r>
              <a:rPr lang="en-US" sz="2800" dirty="0">
                <a:latin typeface="Cambria" panose="02040503050406030204" pitchFamily="18" charset="0"/>
              </a:rPr>
              <a:t> </a:t>
            </a:r>
            <a:r>
              <a:rPr lang="en-US" sz="2800" dirty="0" err="1">
                <a:latin typeface="Cambria" panose="02040503050406030204" pitchFamily="18" charset="0"/>
              </a:rPr>
              <a:t>hít</a:t>
            </a:r>
            <a:r>
              <a:rPr lang="en-US" sz="2800" dirty="0">
                <a:latin typeface="Cambria" panose="02040503050406030204" pitchFamily="18" charset="0"/>
              </a:rPr>
              <a:t> </a:t>
            </a:r>
            <a:r>
              <a:rPr lang="en-US" sz="2800" dirty="0" err="1">
                <a:latin typeface="Cambria" panose="02040503050406030204" pitchFamily="18" charset="0"/>
              </a:rPr>
              <a:t>vào</a:t>
            </a:r>
            <a:r>
              <a:rPr lang="en-US" sz="2800" dirty="0">
                <a:latin typeface="Cambria" panose="02040503050406030204" pitchFamily="18" charset="0"/>
              </a:rPr>
              <a:t>. </a:t>
            </a:r>
            <a:endParaRPr lang="en-US" sz="2800" b="1" dirty="0">
              <a:latin typeface="Cambria" panose="02040503050406030204" pitchFamily="18" charset="0"/>
            </a:endParaRPr>
          </a:p>
          <a:p>
            <a:pPr marL="0" indent="0">
              <a:spcBef>
                <a:spcPts val="300"/>
              </a:spcBef>
              <a:spcAft>
                <a:spcPts val="300"/>
              </a:spcAft>
              <a:buNone/>
            </a:pPr>
            <a:endParaRPr lang="en-US" sz="2800" b="1" dirty="0">
              <a:latin typeface="Cambria" panose="02040503050406030204" pitchFamily="18" charset="0"/>
            </a:endParaRPr>
          </a:p>
          <a:p>
            <a:pPr marL="0" indent="0">
              <a:spcBef>
                <a:spcPts val="300"/>
              </a:spcBef>
              <a:spcAft>
                <a:spcPts val="300"/>
              </a:spcAft>
              <a:buNone/>
            </a:pPr>
            <a:r>
              <a:rPr lang="en-US" sz="2800" b="1" dirty="0" err="1">
                <a:latin typeface="Cambria" panose="02040503050406030204" pitchFamily="18" charset="0"/>
              </a:rPr>
              <a:t>Thuốc</a:t>
            </a:r>
            <a:r>
              <a:rPr lang="en-US" sz="2800" b="1" dirty="0">
                <a:latin typeface="Cambria" panose="02040503050406030204" pitchFamily="18" charset="0"/>
              </a:rPr>
              <a:t> </a:t>
            </a:r>
            <a:r>
              <a:rPr lang="en-US" sz="2800" b="1" dirty="0" err="1">
                <a:latin typeface="Cambria" panose="02040503050406030204" pitchFamily="18" charset="0"/>
              </a:rPr>
              <a:t>lá</a:t>
            </a:r>
            <a:r>
              <a:rPr lang="en-US" sz="2800" b="1" dirty="0">
                <a:latin typeface="Cambria" panose="02040503050406030204" pitchFamily="18" charset="0"/>
              </a:rPr>
              <a:t> </a:t>
            </a:r>
            <a:r>
              <a:rPr lang="en-US" sz="2800" b="1" dirty="0" err="1">
                <a:latin typeface="Cambria" panose="02040503050406030204" pitchFamily="18" charset="0"/>
              </a:rPr>
              <a:t>nung</a:t>
            </a:r>
            <a:r>
              <a:rPr lang="en-US" sz="2800" b="1" dirty="0">
                <a:latin typeface="Cambria" panose="02040503050406030204" pitchFamily="18" charset="0"/>
              </a:rPr>
              <a:t> </a:t>
            </a:r>
            <a:r>
              <a:rPr lang="en-US" sz="2800" b="1" dirty="0" err="1">
                <a:latin typeface="Cambria" panose="02040503050406030204" pitchFamily="18" charset="0"/>
              </a:rPr>
              <a:t>nóng</a:t>
            </a:r>
            <a:r>
              <a:rPr lang="en-US" sz="2800" b="1" dirty="0">
                <a:latin typeface="Cambria" panose="02040503050406030204" pitchFamily="18" charset="0"/>
              </a:rPr>
              <a:t> (Heated tobacco products-HTP): </a:t>
            </a:r>
            <a:r>
              <a:rPr lang="en-GB" sz="2800" dirty="0">
                <a:latin typeface="Cambria" panose="02040503050406030204" pitchFamily="18" charset="0"/>
              </a:rPr>
              <a:t>HTPs </a:t>
            </a:r>
            <a:r>
              <a:rPr lang="en-GB" sz="2800" dirty="0" err="1">
                <a:latin typeface="Cambria" panose="02040503050406030204" pitchFamily="18" charset="0"/>
              </a:rPr>
              <a:t>nung</a:t>
            </a:r>
            <a:r>
              <a:rPr lang="en-GB" sz="2800" dirty="0">
                <a:latin typeface="Cambria" panose="02040503050406030204" pitchFamily="18" charset="0"/>
              </a:rPr>
              <a:t> s</a:t>
            </a:r>
            <a:r>
              <a:rPr lang="en-US" sz="2800" dirty="0" err="1">
                <a:latin typeface="Cambria" panose="02040503050406030204" pitchFamily="18" charset="0"/>
              </a:rPr>
              <a:t>ợi</a:t>
            </a:r>
            <a:r>
              <a:rPr lang="en-US" sz="2800" dirty="0">
                <a:latin typeface="Cambria" panose="02040503050406030204" pitchFamily="18" charset="0"/>
              </a:rPr>
              <a:t> </a:t>
            </a:r>
            <a:r>
              <a:rPr lang="en-US" sz="2800" dirty="0" err="1">
                <a:latin typeface="Cambria" panose="02040503050406030204" pitchFamily="18" charset="0"/>
              </a:rPr>
              <a:t>thuốc</a:t>
            </a:r>
            <a:r>
              <a:rPr lang="en-US" sz="2800" dirty="0">
                <a:latin typeface="Cambria" panose="02040503050406030204" pitchFamily="18" charset="0"/>
              </a:rPr>
              <a:t> </a:t>
            </a:r>
            <a:r>
              <a:rPr lang="en-US" sz="2800" dirty="0" err="1">
                <a:latin typeface="Cambria" panose="02040503050406030204" pitchFamily="18" charset="0"/>
              </a:rPr>
              <a:t>lá</a:t>
            </a:r>
            <a:r>
              <a:rPr lang="en-US" sz="2800" dirty="0">
                <a:latin typeface="Cambria" panose="02040503050406030204" pitchFamily="18" charset="0"/>
              </a:rPr>
              <a:t> </a:t>
            </a:r>
            <a:r>
              <a:rPr lang="en-US" sz="2800" dirty="0" err="1">
                <a:latin typeface="Cambria" panose="02040503050406030204" pitchFamily="18" charset="0"/>
              </a:rPr>
              <a:t>tới</a:t>
            </a:r>
            <a:r>
              <a:rPr lang="en-US" sz="2800" dirty="0">
                <a:latin typeface="Cambria" panose="02040503050406030204" pitchFamily="18" charset="0"/>
              </a:rPr>
              <a:t> </a:t>
            </a:r>
            <a:r>
              <a:rPr lang="en-US" sz="2800" dirty="0" err="1">
                <a:latin typeface="Cambria" panose="02040503050406030204" pitchFamily="18" charset="0"/>
              </a:rPr>
              <a:t>nhiệt</a:t>
            </a:r>
            <a:r>
              <a:rPr lang="en-US" sz="2800" dirty="0">
                <a:latin typeface="Cambria" panose="02040503050406030204" pitchFamily="18" charset="0"/>
              </a:rPr>
              <a:t> </a:t>
            </a:r>
            <a:r>
              <a:rPr lang="en-US" sz="2800" dirty="0" err="1">
                <a:latin typeface="Cambria" panose="02040503050406030204" pitchFamily="18" charset="0"/>
              </a:rPr>
              <a:t>độ</a:t>
            </a:r>
            <a:r>
              <a:rPr lang="en-US" sz="2800" dirty="0">
                <a:latin typeface="Cambria" panose="02040503050406030204" pitchFamily="18" charset="0"/>
              </a:rPr>
              <a:t> </a:t>
            </a:r>
            <a:r>
              <a:rPr lang="en-US" sz="2800" dirty="0" err="1">
                <a:latin typeface="Cambria" panose="02040503050406030204" pitchFamily="18" charset="0"/>
              </a:rPr>
              <a:t>nhất</a:t>
            </a:r>
            <a:r>
              <a:rPr lang="en-US" sz="2800" dirty="0">
                <a:latin typeface="Cambria" panose="02040503050406030204" pitchFamily="18" charset="0"/>
              </a:rPr>
              <a:t> </a:t>
            </a:r>
            <a:r>
              <a:rPr lang="en-US" sz="2800" dirty="0" err="1">
                <a:latin typeface="Cambria" panose="02040503050406030204" pitchFamily="18" charset="0"/>
              </a:rPr>
              <a:t>định</a:t>
            </a:r>
            <a:r>
              <a:rPr lang="en-US" sz="2800" dirty="0">
                <a:latin typeface="Cambria" panose="02040503050406030204" pitchFamily="18" charset="0"/>
              </a:rPr>
              <a:t> </a:t>
            </a:r>
            <a:r>
              <a:rPr lang="en-GB" sz="2800" dirty="0">
                <a:latin typeface="Cambria" panose="02040503050406030204" pitchFamily="18" charset="0"/>
              </a:rPr>
              <a:t>b</a:t>
            </a:r>
            <a:r>
              <a:rPr lang="en-US" sz="2800" dirty="0" err="1">
                <a:latin typeface="Cambria" panose="02040503050406030204" pitchFamily="18" charset="0"/>
              </a:rPr>
              <a:t>ằng</a:t>
            </a:r>
            <a:r>
              <a:rPr lang="en-US" sz="2800" dirty="0">
                <a:latin typeface="Cambria" panose="02040503050406030204" pitchFamily="18" charset="0"/>
              </a:rPr>
              <a:t> </a:t>
            </a:r>
            <a:r>
              <a:rPr lang="en-US" sz="2800" dirty="0" err="1">
                <a:latin typeface="Cambria" panose="02040503050406030204" pitchFamily="18" charset="0"/>
              </a:rPr>
              <a:t>thiết</a:t>
            </a:r>
            <a:r>
              <a:rPr lang="en-US" sz="2800" dirty="0">
                <a:latin typeface="Cambria" panose="02040503050406030204" pitchFamily="18" charset="0"/>
              </a:rPr>
              <a:t> </a:t>
            </a:r>
            <a:r>
              <a:rPr lang="en-US" sz="2800" dirty="0" err="1">
                <a:latin typeface="Cambria" panose="02040503050406030204" pitchFamily="18" charset="0"/>
              </a:rPr>
              <a:t>bị</a:t>
            </a:r>
            <a:r>
              <a:rPr lang="en-US" sz="2800" dirty="0">
                <a:latin typeface="Cambria" panose="02040503050406030204" pitchFamily="18" charset="0"/>
              </a:rPr>
              <a:t> </a:t>
            </a:r>
            <a:r>
              <a:rPr lang="en-US" sz="2800" dirty="0" err="1">
                <a:latin typeface="Cambria" panose="02040503050406030204" pitchFamily="18" charset="0"/>
              </a:rPr>
              <a:t>làm</a:t>
            </a:r>
            <a:r>
              <a:rPr lang="en-US" sz="2800" dirty="0">
                <a:latin typeface="Cambria" panose="02040503050406030204" pitchFamily="18" charset="0"/>
              </a:rPr>
              <a:t> </a:t>
            </a:r>
            <a:r>
              <a:rPr lang="en-US" sz="2800" dirty="0" err="1">
                <a:latin typeface="Cambria" panose="02040503050406030204" pitchFamily="18" charset="0"/>
              </a:rPr>
              <a:t>nóng</a:t>
            </a:r>
            <a:r>
              <a:rPr lang="en-US" sz="2800" dirty="0">
                <a:latin typeface="Cambria" panose="02040503050406030204" pitchFamily="18" charset="0"/>
              </a:rPr>
              <a:t> </a:t>
            </a:r>
            <a:r>
              <a:rPr lang="en-US" sz="2800" dirty="0" err="1">
                <a:latin typeface="Cambria" panose="02040503050406030204" pitchFamily="18" charset="0"/>
              </a:rPr>
              <a:t>sử</a:t>
            </a:r>
            <a:r>
              <a:rPr lang="en-US" sz="2800" dirty="0">
                <a:latin typeface="Cambria" panose="02040503050406030204" pitchFamily="18" charset="0"/>
              </a:rPr>
              <a:t> </a:t>
            </a:r>
            <a:r>
              <a:rPr lang="en-US" sz="2800" dirty="0" err="1">
                <a:latin typeface="Cambria" panose="02040503050406030204" pitchFamily="18" charset="0"/>
              </a:rPr>
              <a:t>dụng</a:t>
            </a:r>
            <a:r>
              <a:rPr lang="en-US" sz="2800" dirty="0">
                <a:latin typeface="Cambria" panose="02040503050406030204" pitchFamily="18" charset="0"/>
              </a:rPr>
              <a:t> pin. </a:t>
            </a:r>
            <a:r>
              <a:rPr lang="en-US" sz="2800" dirty="0" err="1">
                <a:latin typeface="Cambria" panose="02040503050406030204" pitchFamily="18" charset="0"/>
              </a:rPr>
              <a:t>Nhiệt</a:t>
            </a:r>
            <a:r>
              <a:rPr lang="en-US" sz="2800" dirty="0">
                <a:latin typeface="Cambria" panose="02040503050406030204" pitchFamily="18" charset="0"/>
              </a:rPr>
              <a:t> </a:t>
            </a:r>
            <a:r>
              <a:rPr lang="en-US" sz="2800" dirty="0" err="1">
                <a:latin typeface="Cambria" panose="02040503050406030204" pitchFamily="18" charset="0"/>
              </a:rPr>
              <a:t>độ</a:t>
            </a:r>
            <a:r>
              <a:rPr lang="en-US" sz="2800" dirty="0">
                <a:latin typeface="Cambria" panose="02040503050406030204" pitchFamily="18" charset="0"/>
              </a:rPr>
              <a:t> </a:t>
            </a:r>
            <a:r>
              <a:rPr lang="en-US" sz="2800" dirty="0" err="1">
                <a:latin typeface="Cambria" panose="02040503050406030204" pitchFamily="18" charset="0"/>
              </a:rPr>
              <a:t>này</a:t>
            </a:r>
            <a:r>
              <a:rPr lang="en-US" sz="2800" dirty="0">
                <a:latin typeface="Cambria" panose="02040503050406030204" pitchFamily="18" charset="0"/>
              </a:rPr>
              <a:t> </a:t>
            </a:r>
            <a:r>
              <a:rPr lang="en-US" sz="2800" dirty="0" err="1">
                <a:latin typeface="Cambria" panose="02040503050406030204" pitchFamily="18" charset="0"/>
              </a:rPr>
              <a:t>thấp</a:t>
            </a:r>
            <a:r>
              <a:rPr lang="en-US" sz="2800" dirty="0">
                <a:latin typeface="Cambria" panose="02040503050406030204" pitchFamily="18" charset="0"/>
              </a:rPr>
              <a:t> h</a:t>
            </a:r>
            <a:r>
              <a:rPr lang="vi-VN" sz="2800" dirty="0">
                <a:latin typeface="Cambria" panose="02040503050406030204" pitchFamily="18" charset="0"/>
              </a:rPr>
              <a:t>ơ</a:t>
            </a:r>
            <a:r>
              <a:rPr lang="en-US" sz="2800" dirty="0">
                <a:latin typeface="Cambria" panose="02040503050406030204" pitchFamily="18" charset="0"/>
              </a:rPr>
              <a:t>n </a:t>
            </a:r>
            <a:r>
              <a:rPr lang="en-US" sz="2800" dirty="0" err="1">
                <a:latin typeface="Cambria" panose="02040503050406030204" pitchFamily="18" charset="0"/>
              </a:rPr>
              <a:t>nhiệt</a:t>
            </a:r>
            <a:r>
              <a:rPr lang="en-US" sz="2800" dirty="0">
                <a:latin typeface="Cambria" panose="02040503050406030204" pitchFamily="18" charset="0"/>
              </a:rPr>
              <a:t> </a:t>
            </a:r>
            <a:r>
              <a:rPr lang="en-US" sz="2800" dirty="0" err="1">
                <a:latin typeface="Cambria" panose="02040503050406030204" pitchFamily="18" charset="0"/>
              </a:rPr>
              <a:t>độ</a:t>
            </a:r>
            <a:r>
              <a:rPr lang="en-US" sz="2800" dirty="0">
                <a:latin typeface="Cambria" panose="02040503050406030204" pitchFamily="18" charset="0"/>
              </a:rPr>
              <a:t> </a:t>
            </a:r>
            <a:r>
              <a:rPr lang="en-US" sz="2800" dirty="0" err="1">
                <a:latin typeface="Cambria" panose="02040503050406030204" pitchFamily="18" charset="0"/>
              </a:rPr>
              <a:t>cháy</a:t>
            </a:r>
            <a:r>
              <a:rPr lang="en-US" sz="2800" dirty="0">
                <a:latin typeface="Cambria" panose="02040503050406030204" pitchFamily="18" charset="0"/>
              </a:rPr>
              <a:t> ở </a:t>
            </a:r>
            <a:r>
              <a:rPr lang="en-US" sz="2800" dirty="0" err="1">
                <a:latin typeface="Cambria" panose="02040503050406030204" pitchFamily="18" charset="0"/>
              </a:rPr>
              <a:t>đầu</a:t>
            </a:r>
            <a:r>
              <a:rPr lang="en-US" sz="2800" dirty="0">
                <a:latin typeface="Cambria" panose="02040503050406030204" pitchFamily="18" charset="0"/>
              </a:rPr>
              <a:t> </a:t>
            </a:r>
            <a:r>
              <a:rPr lang="en-US" sz="2800" dirty="0" err="1">
                <a:latin typeface="Cambria" panose="02040503050406030204" pitchFamily="18" charset="0"/>
              </a:rPr>
              <a:t>điếu</a:t>
            </a:r>
            <a:r>
              <a:rPr lang="en-US" sz="2800" dirty="0">
                <a:latin typeface="Cambria" panose="02040503050406030204" pitchFamily="18" charset="0"/>
              </a:rPr>
              <a:t> </a:t>
            </a:r>
            <a:r>
              <a:rPr lang="en-US" sz="2800" dirty="0" err="1">
                <a:latin typeface="Cambria" panose="02040503050406030204" pitchFamily="18" charset="0"/>
              </a:rPr>
              <a:t>thuốc</a:t>
            </a:r>
            <a:r>
              <a:rPr lang="en-US" sz="2800" dirty="0">
                <a:latin typeface="Cambria" panose="02040503050406030204" pitchFamily="18" charset="0"/>
              </a:rPr>
              <a:t> </a:t>
            </a:r>
            <a:r>
              <a:rPr lang="en-US" sz="2800" dirty="0" err="1">
                <a:latin typeface="Cambria" panose="02040503050406030204" pitchFamily="18" charset="0"/>
              </a:rPr>
              <a:t>lá</a:t>
            </a:r>
            <a:r>
              <a:rPr lang="en-US" sz="2800" dirty="0">
                <a:latin typeface="Cambria" panose="02040503050406030204" pitchFamily="18" charset="0"/>
              </a:rPr>
              <a:t> (</a:t>
            </a:r>
            <a:r>
              <a:rPr lang="en-US" sz="2800" dirty="0" err="1">
                <a:latin typeface="Cambria" panose="02040503050406030204" pitchFamily="18" charset="0"/>
              </a:rPr>
              <a:t>khoảng</a:t>
            </a:r>
            <a:r>
              <a:rPr lang="en-GB" sz="2800" dirty="0">
                <a:latin typeface="Cambria" panose="02040503050406030204" pitchFamily="18" charset="0"/>
              </a:rPr>
              <a:t> 600 °C).</a:t>
            </a:r>
            <a:endParaRPr lang="en-GB" sz="2800" b="1" dirty="0">
              <a:latin typeface="Cambria" panose="02040503050406030204" pitchFamily="18" charset="0"/>
            </a:endParaRPr>
          </a:p>
          <a:p>
            <a:pPr marL="0" indent="0">
              <a:spcAft>
                <a:spcPts val="300"/>
              </a:spcAft>
              <a:buNone/>
            </a:pPr>
            <a:endParaRPr lang="en-GB" sz="2800" b="1" dirty="0">
              <a:latin typeface="Cambria" panose="02040503050406030204" pitchFamily="18" charset="0"/>
            </a:endParaRPr>
          </a:p>
          <a:p>
            <a:pPr marL="0" indent="0">
              <a:spcAft>
                <a:spcPts val="300"/>
              </a:spcAft>
              <a:buNone/>
            </a:pPr>
            <a:r>
              <a:rPr lang="en-GB" sz="2800" b="1" dirty="0" err="1">
                <a:latin typeface="Cambria" panose="02040503050406030204" pitchFamily="18" charset="0"/>
              </a:rPr>
              <a:t>Nhóm</a:t>
            </a:r>
            <a:r>
              <a:rPr lang="en-GB" sz="2800" b="1" dirty="0">
                <a:latin typeface="Cambria" panose="02040503050406030204" pitchFamily="18" charset="0"/>
              </a:rPr>
              <a:t> sản phẩm hỗn h</a:t>
            </a:r>
            <a:r>
              <a:rPr lang="en-US" sz="2800" b="1" dirty="0" err="1">
                <a:latin typeface="Cambria" panose="02040503050406030204" pitchFamily="18" charset="0"/>
              </a:rPr>
              <a:t>ợp</a:t>
            </a:r>
            <a:r>
              <a:rPr lang="en-US" sz="2800" b="1" dirty="0">
                <a:latin typeface="Cambria" panose="02040503050406030204" pitchFamily="18" charset="0"/>
              </a:rPr>
              <a:t> (hybrid): </a:t>
            </a:r>
            <a:r>
              <a:rPr lang="en-US" sz="2800" dirty="0">
                <a:latin typeface="Cambria" panose="02040503050406030204" pitchFamily="18" charset="0"/>
              </a:rPr>
              <a:t>có </a:t>
            </a:r>
            <a:r>
              <a:rPr lang="en-US" sz="2800" dirty="0" err="1">
                <a:latin typeface="Cambria" panose="02040503050406030204" pitchFamily="18" charset="0"/>
              </a:rPr>
              <a:t>cả</a:t>
            </a:r>
            <a:r>
              <a:rPr lang="en-US" sz="2800" dirty="0">
                <a:latin typeface="Cambria" panose="02040503050406030204" pitchFamily="18" charset="0"/>
              </a:rPr>
              <a:t> </a:t>
            </a:r>
            <a:r>
              <a:rPr lang="en-US" sz="2800" dirty="0" err="1">
                <a:latin typeface="Cambria" panose="02040503050406030204" pitchFamily="18" charset="0"/>
              </a:rPr>
              <a:t>sợi</a:t>
            </a:r>
            <a:r>
              <a:rPr lang="en-US" sz="2800" dirty="0">
                <a:latin typeface="Cambria" panose="02040503050406030204" pitchFamily="18" charset="0"/>
              </a:rPr>
              <a:t> </a:t>
            </a:r>
            <a:r>
              <a:rPr lang="en-US" sz="2800" dirty="0" err="1">
                <a:latin typeface="Cambria" panose="02040503050406030204" pitchFamily="18" charset="0"/>
              </a:rPr>
              <a:t>thuốc</a:t>
            </a:r>
            <a:r>
              <a:rPr lang="en-US" sz="2800" dirty="0">
                <a:latin typeface="Cambria" panose="02040503050406030204" pitchFamily="18" charset="0"/>
              </a:rPr>
              <a:t> </a:t>
            </a:r>
            <a:r>
              <a:rPr lang="en-US" sz="2800" dirty="0" err="1">
                <a:latin typeface="Cambria" panose="02040503050406030204" pitchFamily="18" charset="0"/>
              </a:rPr>
              <a:t>lá</a:t>
            </a:r>
            <a:r>
              <a:rPr lang="en-US" sz="2800" dirty="0">
                <a:latin typeface="Cambria" panose="02040503050406030204" pitchFamily="18" charset="0"/>
              </a:rPr>
              <a:t> </a:t>
            </a:r>
            <a:r>
              <a:rPr lang="en-US" sz="2800" dirty="0" err="1">
                <a:latin typeface="Cambria" panose="02040503050406030204" pitchFamily="18" charset="0"/>
              </a:rPr>
              <a:t>và</a:t>
            </a:r>
            <a:r>
              <a:rPr lang="en-US" sz="2800" dirty="0">
                <a:latin typeface="Cambria" panose="02040503050406030204" pitchFamily="18" charset="0"/>
              </a:rPr>
              <a:t> dung </a:t>
            </a:r>
            <a:r>
              <a:rPr lang="en-US" sz="2800" dirty="0" err="1">
                <a:latin typeface="Cambria" panose="02040503050406030204" pitchFamily="18" charset="0"/>
              </a:rPr>
              <a:t>dịch</a:t>
            </a:r>
            <a:r>
              <a:rPr lang="en-US" sz="2800" dirty="0">
                <a:latin typeface="Cambria" panose="02040503050406030204" pitchFamily="18" charset="0"/>
              </a:rPr>
              <a:t> nicotine</a:t>
            </a:r>
          </a:p>
        </p:txBody>
      </p:sp>
      <p:sp>
        <p:nvSpPr>
          <p:cNvPr id="7" name="Title 6">
            <a:extLst>
              <a:ext uri="{FF2B5EF4-FFF2-40B4-BE49-F238E27FC236}">
                <a16:creationId xmlns:a16="http://schemas.microsoft.com/office/drawing/2014/main" xmlns="" id="{B1779358-84E3-4FCA-8941-1C864B55D15A}"/>
              </a:ext>
            </a:extLst>
          </p:cNvPr>
          <p:cNvSpPr>
            <a:spLocks noGrp="1"/>
          </p:cNvSpPr>
          <p:nvPr>
            <p:ph type="title"/>
          </p:nvPr>
        </p:nvSpPr>
        <p:spPr>
          <a:xfrm>
            <a:off x="221226" y="351902"/>
            <a:ext cx="8701548" cy="685800"/>
          </a:xfrm>
        </p:spPr>
        <p:txBody>
          <a:bodyPr>
            <a:normAutofit fontScale="90000"/>
          </a:bodyPr>
          <a:lstStyle/>
          <a:p>
            <a:r>
              <a:rPr lang="en-US" b="1" dirty="0" err="1">
                <a:solidFill>
                  <a:srgbClr val="0070C0"/>
                </a:solidFill>
                <a:latin typeface="Cambria" panose="02040503050406030204" pitchFamily="18" charset="0"/>
              </a:rPr>
              <a:t>Các</a:t>
            </a:r>
            <a:r>
              <a:rPr lang="en-US" b="1" dirty="0">
                <a:solidFill>
                  <a:srgbClr val="0070C0"/>
                </a:solidFill>
                <a:latin typeface="Cambria" panose="02040503050406030204" pitchFamily="18" charset="0"/>
              </a:rPr>
              <a:t> </a:t>
            </a:r>
            <a:r>
              <a:rPr lang="en-US" b="1" dirty="0" err="1">
                <a:solidFill>
                  <a:srgbClr val="0070C0"/>
                </a:solidFill>
                <a:latin typeface="Cambria" panose="02040503050406030204" pitchFamily="18" charset="0"/>
              </a:rPr>
              <a:t>nhóm</a:t>
            </a:r>
            <a:r>
              <a:rPr lang="en-US" b="1" dirty="0">
                <a:solidFill>
                  <a:srgbClr val="0070C0"/>
                </a:solidFill>
                <a:latin typeface="Cambria" panose="02040503050406030204" pitchFamily="18" charset="0"/>
              </a:rPr>
              <a:t> </a:t>
            </a:r>
            <a:r>
              <a:rPr lang="en-US" b="1" dirty="0" err="1">
                <a:solidFill>
                  <a:srgbClr val="0070C0"/>
                </a:solidFill>
                <a:latin typeface="Cambria" panose="02040503050406030204" pitchFamily="18" charset="0"/>
              </a:rPr>
              <a:t>sản</a:t>
            </a:r>
            <a:r>
              <a:rPr lang="en-US" b="1" dirty="0">
                <a:solidFill>
                  <a:srgbClr val="0070C0"/>
                </a:solidFill>
                <a:latin typeface="Cambria" panose="02040503050406030204" pitchFamily="18" charset="0"/>
              </a:rPr>
              <a:t> </a:t>
            </a:r>
            <a:r>
              <a:rPr lang="en-US" b="1" dirty="0" err="1">
                <a:solidFill>
                  <a:srgbClr val="0070C0"/>
                </a:solidFill>
                <a:latin typeface="Cambria" panose="02040503050406030204" pitchFamily="18" charset="0"/>
              </a:rPr>
              <a:t>phẩm</a:t>
            </a:r>
            <a:r>
              <a:rPr lang="en-US" b="1" dirty="0">
                <a:solidFill>
                  <a:srgbClr val="0070C0"/>
                </a:solidFill>
                <a:latin typeface="Cambria" panose="02040503050406030204" pitchFamily="18" charset="0"/>
              </a:rPr>
              <a:t> </a:t>
            </a:r>
            <a:r>
              <a:rPr lang="en-US" b="1" dirty="0" err="1">
                <a:solidFill>
                  <a:srgbClr val="0070C0"/>
                </a:solidFill>
                <a:latin typeface="Cambria" panose="02040503050406030204" pitchFamily="18" charset="0"/>
              </a:rPr>
              <a:t>thuốc</a:t>
            </a:r>
            <a:r>
              <a:rPr lang="en-US" b="1" dirty="0">
                <a:solidFill>
                  <a:srgbClr val="0070C0"/>
                </a:solidFill>
                <a:latin typeface="Cambria" panose="02040503050406030204" pitchFamily="18" charset="0"/>
              </a:rPr>
              <a:t> </a:t>
            </a:r>
            <a:r>
              <a:rPr lang="en-US" b="1" dirty="0" err="1">
                <a:solidFill>
                  <a:srgbClr val="0070C0"/>
                </a:solidFill>
                <a:latin typeface="Cambria" panose="02040503050406030204" pitchFamily="18" charset="0"/>
              </a:rPr>
              <a:t>lá</a:t>
            </a:r>
            <a:r>
              <a:rPr lang="en-US" b="1" dirty="0">
                <a:solidFill>
                  <a:srgbClr val="0070C0"/>
                </a:solidFill>
                <a:latin typeface="Cambria" panose="02040503050406030204" pitchFamily="18" charset="0"/>
              </a:rPr>
              <a:t> </a:t>
            </a:r>
            <a:r>
              <a:rPr lang="en-US" b="1" dirty="0" err="1">
                <a:solidFill>
                  <a:srgbClr val="0070C0"/>
                </a:solidFill>
                <a:latin typeface="Cambria" panose="02040503050406030204" pitchFamily="18" charset="0"/>
              </a:rPr>
              <a:t>mới</a:t>
            </a:r>
            <a:endParaRPr lang="en-GB" b="1" dirty="0">
              <a:solidFill>
                <a:srgbClr val="0070C0"/>
              </a:solidFill>
              <a:latin typeface="Cambria" panose="02040503050406030204" pitchFamily="18" charset="0"/>
            </a:endParaRPr>
          </a:p>
        </p:txBody>
      </p:sp>
    </p:spTree>
    <p:extLst>
      <p:ext uri="{BB962C8B-B14F-4D97-AF65-F5344CB8AC3E}">
        <p14:creationId xmlns:p14="http://schemas.microsoft.com/office/powerpoint/2010/main" val="28152217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xmlns="" id="{399F660A-7162-4E6D-A48E-95627CA25440}"/>
              </a:ext>
            </a:extLst>
          </p:cNvPr>
          <p:cNvSpPr>
            <a:spLocks noGrp="1"/>
          </p:cNvSpPr>
          <p:nvPr>
            <p:ph idx="1"/>
          </p:nvPr>
        </p:nvSpPr>
        <p:spPr>
          <a:xfrm>
            <a:off x="262511" y="1524000"/>
            <a:ext cx="8424289" cy="4865787"/>
          </a:xfrm>
        </p:spPr>
        <p:txBody>
          <a:bodyPr>
            <a:normAutofit/>
          </a:bodyPr>
          <a:lstStyle/>
          <a:p>
            <a:pPr>
              <a:spcBef>
                <a:spcPts val="1200"/>
              </a:spcBef>
              <a:defRPr/>
            </a:pPr>
            <a:r>
              <a:rPr lang="en-GB" sz="2800" dirty="0" err="1">
                <a:latin typeface="Cambria" panose="02040503050406030204" pitchFamily="18" charset="0"/>
              </a:rPr>
              <a:t>Nghiên</a:t>
            </a:r>
            <a:r>
              <a:rPr lang="en-GB" sz="2800" dirty="0">
                <a:latin typeface="Cambria" panose="02040503050406030204" pitchFamily="18" charset="0"/>
              </a:rPr>
              <a:t> c</a:t>
            </a:r>
            <a:r>
              <a:rPr lang="en-US" sz="2800" dirty="0" err="1">
                <a:latin typeface="Cambria" panose="02040503050406030204" pitchFamily="18" charset="0"/>
              </a:rPr>
              <a:t>ứu</a:t>
            </a:r>
            <a:r>
              <a:rPr lang="en-US" sz="2800" dirty="0">
                <a:latin typeface="Cambria" panose="02040503050406030204" pitchFamily="18" charset="0"/>
              </a:rPr>
              <a:t> </a:t>
            </a:r>
            <a:r>
              <a:rPr lang="en-US" sz="2800" dirty="0" err="1">
                <a:latin typeface="Cambria" panose="02040503050406030204" pitchFamily="18" charset="0"/>
              </a:rPr>
              <a:t>cho</a:t>
            </a:r>
            <a:r>
              <a:rPr lang="en-US" sz="2800" dirty="0">
                <a:latin typeface="Cambria" panose="02040503050406030204" pitchFamily="18" charset="0"/>
              </a:rPr>
              <a:t> </a:t>
            </a:r>
            <a:r>
              <a:rPr lang="en-US" sz="2800" dirty="0" err="1">
                <a:latin typeface="Cambria" panose="02040503050406030204" pitchFamily="18" charset="0"/>
              </a:rPr>
              <a:t>thấy</a:t>
            </a:r>
            <a:r>
              <a:rPr lang="en-US" sz="2800" dirty="0">
                <a:latin typeface="Cambria" panose="02040503050406030204" pitchFamily="18" charset="0"/>
              </a:rPr>
              <a:t> ng</a:t>
            </a:r>
            <a:r>
              <a:rPr lang="vi-VN" sz="2800" dirty="0">
                <a:latin typeface="Cambria" panose="02040503050406030204" pitchFamily="18" charset="0"/>
              </a:rPr>
              <a:t>ư</a:t>
            </a:r>
            <a:r>
              <a:rPr lang="en-US" sz="2800" dirty="0" err="1">
                <a:latin typeface="Cambria" panose="02040503050406030204" pitchFamily="18" charset="0"/>
              </a:rPr>
              <a:t>ời</a:t>
            </a:r>
            <a:r>
              <a:rPr lang="en-US" sz="2800" dirty="0">
                <a:latin typeface="Cambria" panose="02040503050406030204" pitchFamily="18" charset="0"/>
              </a:rPr>
              <a:t> </a:t>
            </a:r>
            <a:r>
              <a:rPr lang="en-US" sz="2800" dirty="0" err="1">
                <a:latin typeface="Cambria" panose="02040503050406030204" pitchFamily="18" charset="0"/>
              </a:rPr>
              <a:t>trẻ</a:t>
            </a:r>
            <a:r>
              <a:rPr lang="en-US" sz="2800" dirty="0">
                <a:latin typeface="Cambria" panose="02040503050406030204" pitchFamily="18" charset="0"/>
              </a:rPr>
              <a:t> </a:t>
            </a:r>
            <a:r>
              <a:rPr lang="en-US" sz="2800" dirty="0" err="1">
                <a:latin typeface="Cambria" panose="02040503050406030204" pitchFamily="18" charset="0"/>
              </a:rPr>
              <a:t>tuổi</a:t>
            </a:r>
            <a:r>
              <a:rPr lang="en-US" sz="2800" dirty="0">
                <a:latin typeface="Cambria" panose="02040503050406030204" pitchFamily="18" charset="0"/>
              </a:rPr>
              <a:t> </a:t>
            </a:r>
            <a:r>
              <a:rPr lang="en-US" sz="2800" dirty="0" err="1">
                <a:latin typeface="Cambria" panose="02040503050406030204" pitchFamily="18" charset="0"/>
              </a:rPr>
              <a:t>thử</a:t>
            </a:r>
            <a:r>
              <a:rPr lang="en-US" sz="2800" dirty="0">
                <a:latin typeface="Cambria" panose="02040503050406030204" pitchFamily="18" charset="0"/>
              </a:rPr>
              <a:t> </a:t>
            </a:r>
            <a:r>
              <a:rPr lang="en-US" sz="2800" dirty="0" err="1">
                <a:latin typeface="Cambria" panose="02040503050406030204" pitchFamily="18" charset="0"/>
              </a:rPr>
              <a:t>sử</a:t>
            </a:r>
            <a:r>
              <a:rPr lang="en-US" sz="2800" dirty="0">
                <a:latin typeface="Cambria" panose="02040503050406030204" pitchFamily="18" charset="0"/>
              </a:rPr>
              <a:t> </a:t>
            </a:r>
            <a:r>
              <a:rPr lang="en-US" sz="2800" dirty="0" err="1">
                <a:latin typeface="Cambria" panose="02040503050406030204" pitchFamily="18" charset="0"/>
              </a:rPr>
              <a:t>dụng</a:t>
            </a:r>
            <a:r>
              <a:rPr lang="en-US" sz="2800" dirty="0">
                <a:latin typeface="Cambria" panose="02040503050406030204" pitchFamily="18" charset="0"/>
              </a:rPr>
              <a:t> </a:t>
            </a:r>
            <a:r>
              <a:rPr lang="en-US" sz="2800" dirty="0" err="1">
                <a:latin typeface="Cambria" panose="02040503050406030204" pitchFamily="18" charset="0"/>
              </a:rPr>
              <a:t>thuốc</a:t>
            </a:r>
            <a:r>
              <a:rPr lang="en-US" sz="2800" dirty="0">
                <a:latin typeface="Cambria" panose="02040503050406030204" pitchFamily="18" charset="0"/>
              </a:rPr>
              <a:t> </a:t>
            </a:r>
            <a:r>
              <a:rPr lang="en-US" sz="2800" dirty="0" err="1">
                <a:latin typeface="Cambria" panose="02040503050406030204" pitchFamily="18" charset="0"/>
              </a:rPr>
              <a:t>lá</a:t>
            </a:r>
            <a:r>
              <a:rPr lang="en-US" sz="2800" dirty="0">
                <a:latin typeface="Cambria" panose="02040503050406030204" pitchFamily="18" charset="0"/>
              </a:rPr>
              <a:t> </a:t>
            </a:r>
            <a:r>
              <a:rPr lang="en-US" sz="2800" dirty="0" err="1">
                <a:latin typeface="Cambria" panose="02040503050406030204" pitchFamily="18" charset="0"/>
              </a:rPr>
              <a:t>điện</a:t>
            </a:r>
            <a:r>
              <a:rPr lang="en-US" sz="2800" dirty="0">
                <a:latin typeface="Cambria" panose="02040503050406030204" pitchFamily="18" charset="0"/>
              </a:rPr>
              <a:t> </a:t>
            </a:r>
            <a:r>
              <a:rPr lang="en-US" sz="2800" dirty="0" err="1">
                <a:latin typeface="Cambria" panose="02040503050406030204" pitchFamily="18" charset="0"/>
              </a:rPr>
              <a:t>tử</a:t>
            </a:r>
            <a:r>
              <a:rPr lang="en-US" sz="2800" dirty="0">
                <a:latin typeface="Cambria" panose="02040503050406030204" pitchFamily="18" charset="0"/>
              </a:rPr>
              <a:t> </a:t>
            </a:r>
            <a:r>
              <a:rPr lang="en-US" sz="2800" dirty="0" err="1">
                <a:latin typeface="Cambria" panose="02040503050406030204" pitchFamily="18" charset="0"/>
              </a:rPr>
              <a:t>có</a:t>
            </a:r>
            <a:r>
              <a:rPr lang="en-US" sz="2800" dirty="0">
                <a:latin typeface="Cambria" panose="02040503050406030204" pitchFamily="18" charset="0"/>
              </a:rPr>
              <a:t> </a:t>
            </a:r>
            <a:r>
              <a:rPr lang="en-US" sz="2800" dirty="0" err="1">
                <a:latin typeface="Cambria" panose="02040503050406030204" pitchFamily="18" charset="0"/>
              </a:rPr>
              <a:t>nguy</a:t>
            </a:r>
            <a:r>
              <a:rPr lang="en-US" sz="2800" dirty="0">
                <a:latin typeface="Cambria" panose="02040503050406030204" pitchFamily="18" charset="0"/>
              </a:rPr>
              <a:t> c</a:t>
            </a:r>
            <a:r>
              <a:rPr lang="vi-VN" sz="2800" dirty="0">
                <a:latin typeface="Cambria" panose="02040503050406030204" pitchFamily="18" charset="0"/>
              </a:rPr>
              <a:t>ơ</a:t>
            </a:r>
            <a:r>
              <a:rPr lang="en-US" sz="2800" dirty="0">
                <a:latin typeface="Cambria" panose="02040503050406030204" pitchFamily="18" charset="0"/>
              </a:rPr>
              <a:t> </a:t>
            </a:r>
            <a:r>
              <a:rPr lang="en-US" sz="2800" dirty="0" err="1">
                <a:latin typeface="Cambria" panose="02040503050406030204" pitchFamily="18" charset="0"/>
              </a:rPr>
              <a:t>chuyển</a:t>
            </a:r>
            <a:r>
              <a:rPr lang="en-US" sz="2800" dirty="0">
                <a:latin typeface="Cambria" panose="02040503050406030204" pitchFamily="18" charset="0"/>
              </a:rPr>
              <a:t> </a:t>
            </a:r>
            <a:r>
              <a:rPr lang="en-US" sz="2800" dirty="0" err="1">
                <a:latin typeface="Cambria" panose="02040503050406030204" pitchFamily="18" charset="0"/>
              </a:rPr>
              <a:t>bắt</a:t>
            </a:r>
            <a:r>
              <a:rPr lang="en-US" sz="2800" dirty="0">
                <a:latin typeface="Cambria" panose="02040503050406030204" pitchFamily="18" charset="0"/>
              </a:rPr>
              <a:t> </a:t>
            </a:r>
            <a:r>
              <a:rPr lang="en-US" sz="2800" dirty="0" err="1">
                <a:latin typeface="Cambria" panose="02040503050406030204" pitchFamily="18" charset="0"/>
              </a:rPr>
              <a:t>đầu</a:t>
            </a:r>
            <a:r>
              <a:rPr lang="en-US" sz="2800" dirty="0">
                <a:latin typeface="Cambria" panose="02040503050406030204" pitchFamily="18" charset="0"/>
              </a:rPr>
              <a:t> </a:t>
            </a:r>
            <a:r>
              <a:rPr lang="en-US" sz="2800" dirty="0" err="1">
                <a:latin typeface="Cambria" panose="02040503050406030204" pitchFamily="18" charset="0"/>
              </a:rPr>
              <a:t>sử</a:t>
            </a:r>
            <a:r>
              <a:rPr lang="en-US" sz="2800" dirty="0">
                <a:latin typeface="Cambria" panose="02040503050406030204" pitchFamily="18" charset="0"/>
              </a:rPr>
              <a:t> </a:t>
            </a:r>
            <a:r>
              <a:rPr lang="en-US" sz="2800" dirty="0" err="1">
                <a:latin typeface="Cambria" panose="02040503050406030204" pitchFamily="18" charset="0"/>
              </a:rPr>
              <a:t>dụng</a:t>
            </a:r>
            <a:r>
              <a:rPr lang="en-US" sz="2800" dirty="0">
                <a:latin typeface="Cambria" panose="02040503050406030204" pitchFamily="18" charset="0"/>
              </a:rPr>
              <a:t> </a:t>
            </a:r>
            <a:r>
              <a:rPr lang="en-US" sz="2800" dirty="0" err="1">
                <a:latin typeface="Cambria" panose="02040503050406030204" pitchFamily="18" charset="0"/>
              </a:rPr>
              <a:t>thuốc</a:t>
            </a:r>
            <a:r>
              <a:rPr lang="en-US" sz="2800" dirty="0">
                <a:latin typeface="Cambria" panose="02040503050406030204" pitchFamily="18" charset="0"/>
              </a:rPr>
              <a:t> </a:t>
            </a:r>
            <a:r>
              <a:rPr lang="en-US" sz="2800" dirty="0" err="1">
                <a:latin typeface="Cambria" panose="02040503050406030204" pitchFamily="18" charset="0"/>
              </a:rPr>
              <a:t>lá</a:t>
            </a:r>
            <a:r>
              <a:rPr lang="en-US" sz="2800" dirty="0">
                <a:latin typeface="Cambria" panose="02040503050406030204" pitchFamily="18" charset="0"/>
              </a:rPr>
              <a:t> </a:t>
            </a:r>
            <a:r>
              <a:rPr lang="en-US" sz="2800" dirty="0" err="1">
                <a:latin typeface="Cambria" panose="02040503050406030204" pitchFamily="18" charset="0"/>
              </a:rPr>
              <a:t>truyền</a:t>
            </a:r>
            <a:r>
              <a:rPr lang="en-US" sz="2800" dirty="0">
                <a:latin typeface="Cambria" panose="02040503050406030204" pitchFamily="18" charset="0"/>
              </a:rPr>
              <a:t> </a:t>
            </a:r>
            <a:r>
              <a:rPr lang="en-US" sz="2800" dirty="0" err="1">
                <a:latin typeface="Cambria" panose="02040503050406030204" pitchFamily="18" charset="0"/>
              </a:rPr>
              <a:t>thống</a:t>
            </a:r>
            <a:r>
              <a:rPr lang="en-US" sz="2800" dirty="0">
                <a:latin typeface="Cambria" panose="02040503050406030204" pitchFamily="18" charset="0"/>
              </a:rPr>
              <a:t> </a:t>
            </a:r>
            <a:r>
              <a:rPr lang="en-US" sz="2800" dirty="0" err="1">
                <a:latin typeface="Cambria" panose="02040503050406030204" pitchFamily="18" charset="0"/>
              </a:rPr>
              <a:t>cao</a:t>
            </a:r>
            <a:r>
              <a:rPr lang="en-US" sz="2800" dirty="0">
                <a:latin typeface="Cambria" panose="02040503050406030204" pitchFamily="18" charset="0"/>
              </a:rPr>
              <a:t> h</a:t>
            </a:r>
            <a:r>
              <a:rPr lang="vi-VN" sz="2800" dirty="0">
                <a:latin typeface="Cambria" panose="02040503050406030204" pitchFamily="18" charset="0"/>
              </a:rPr>
              <a:t>ơ</a:t>
            </a:r>
            <a:r>
              <a:rPr lang="en-US" sz="2800" dirty="0">
                <a:latin typeface="Cambria" panose="02040503050406030204" pitchFamily="18" charset="0"/>
              </a:rPr>
              <a:t>n 3,5 </a:t>
            </a:r>
            <a:r>
              <a:rPr lang="en-US" sz="2800" dirty="0" err="1">
                <a:latin typeface="Cambria" panose="02040503050406030204" pitchFamily="18" charset="0"/>
              </a:rPr>
              <a:t>lần</a:t>
            </a:r>
            <a:r>
              <a:rPr lang="en-US" sz="2800" dirty="0">
                <a:latin typeface="Cambria" panose="02040503050406030204" pitchFamily="18" charset="0"/>
              </a:rPr>
              <a:t> so </a:t>
            </a:r>
            <a:r>
              <a:rPr lang="en-US" sz="2800" dirty="0" err="1">
                <a:latin typeface="Cambria" panose="02040503050406030204" pitchFamily="18" charset="0"/>
              </a:rPr>
              <a:t>với</a:t>
            </a:r>
            <a:r>
              <a:rPr lang="en-US" sz="2800" dirty="0">
                <a:latin typeface="Cambria" panose="02040503050406030204" pitchFamily="18" charset="0"/>
              </a:rPr>
              <a:t> </a:t>
            </a:r>
            <a:r>
              <a:rPr lang="en-US" sz="2800" dirty="0" err="1">
                <a:latin typeface="Cambria" panose="02040503050406030204" pitchFamily="18" charset="0"/>
              </a:rPr>
              <a:t>nhóm</a:t>
            </a:r>
            <a:r>
              <a:rPr lang="en-US" sz="2800" dirty="0">
                <a:latin typeface="Cambria" panose="02040503050406030204" pitchFamily="18" charset="0"/>
              </a:rPr>
              <a:t> </a:t>
            </a:r>
            <a:r>
              <a:rPr lang="en-US" sz="2800" dirty="0" err="1">
                <a:latin typeface="Cambria" panose="02040503050406030204" pitchFamily="18" charset="0"/>
              </a:rPr>
              <a:t>không</a:t>
            </a:r>
            <a:r>
              <a:rPr lang="en-US" sz="2800" dirty="0">
                <a:latin typeface="Cambria" panose="02040503050406030204" pitchFamily="18" charset="0"/>
              </a:rPr>
              <a:t> </a:t>
            </a:r>
            <a:r>
              <a:rPr lang="en-US" sz="2800" dirty="0" err="1">
                <a:latin typeface="Cambria" panose="02040503050406030204" pitchFamily="18" charset="0"/>
              </a:rPr>
              <a:t>dùng</a:t>
            </a:r>
            <a:r>
              <a:rPr lang="en-US" sz="2800" dirty="0">
                <a:latin typeface="Cambria" panose="02040503050406030204" pitchFamily="18" charset="0"/>
              </a:rPr>
              <a:t> </a:t>
            </a:r>
            <a:r>
              <a:rPr lang="en-US" sz="2800" dirty="0" err="1">
                <a:latin typeface="Cambria" panose="02040503050406030204" pitchFamily="18" charset="0"/>
              </a:rPr>
              <a:t>thuốc</a:t>
            </a:r>
            <a:r>
              <a:rPr lang="en-US" sz="2800" dirty="0">
                <a:latin typeface="Cambria" panose="02040503050406030204" pitchFamily="18" charset="0"/>
              </a:rPr>
              <a:t> </a:t>
            </a:r>
            <a:r>
              <a:rPr lang="en-US" sz="2800" dirty="0" err="1">
                <a:latin typeface="Cambria" panose="02040503050406030204" pitchFamily="18" charset="0"/>
              </a:rPr>
              <a:t>lá</a:t>
            </a:r>
            <a:r>
              <a:rPr lang="en-US" sz="2800" dirty="0">
                <a:latin typeface="Cambria" panose="02040503050406030204" pitchFamily="18" charset="0"/>
              </a:rPr>
              <a:t> </a:t>
            </a:r>
            <a:r>
              <a:rPr lang="en-US" sz="2800" dirty="0" err="1">
                <a:latin typeface="Cambria" panose="02040503050406030204" pitchFamily="18" charset="0"/>
              </a:rPr>
              <a:t>điện</a:t>
            </a:r>
            <a:r>
              <a:rPr lang="en-US" sz="2800" dirty="0">
                <a:latin typeface="Cambria" panose="02040503050406030204" pitchFamily="18" charset="0"/>
              </a:rPr>
              <a:t> </a:t>
            </a:r>
            <a:r>
              <a:rPr lang="en-US" sz="2800" dirty="0" err="1">
                <a:latin typeface="Cambria" panose="02040503050406030204" pitchFamily="18" charset="0"/>
              </a:rPr>
              <a:t>tử</a:t>
            </a:r>
            <a:r>
              <a:rPr lang="en-GB" sz="2800" dirty="0">
                <a:latin typeface="Cambria" panose="02040503050406030204" pitchFamily="18" charset="0"/>
              </a:rPr>
              <a:t>. </a:t>
            </a:r>
          </a:p>
          <a:p>
            <a:pPr>
              <a:spcBef>
                <a:spcPts val="1200"/>
              </a:spcBef>
              <a:defRPr/>
            </a:pPr>
            <a:r>
              <a:rPr lang="en-GB" sz="2800" dirty="0">
                <a:latin typeface="Cambria" panose="02040503050406030204" pitchFamily="18" charset="0"/>
              </a:rPr>
              <a:t>FDA </a:t>
            </a:r>
            <a:r>
              <a:rPr lang="en-GB" sz="2800" dirty="0" err="1">
                <a:latin typeface="Cambria" panose="02040503050406030204" pitchFamily="18" charset="0"/>
              </a:rPr>
              <a:t>tuyên</a:t>
            </a:r>
            <a:r>
              <a:rPr lang="en-GB" sz="2800" dirty="0">
                <a:latin typeface="Cambria" panose="02040503050406030204" pitchFamily="18" charset="0"/>
              </a:rPr>
              <a:t> </a:t>
            </a:r>
            <a:r>
              <a:rPr lang="en-GB" sz="2800" dirty="0" err="1">
                <a:latin typeface="Cambria" panose="02040503050406030204" pitchFamily="18" charset="0"/>
              </a:rPr>
              <a:t>bố</a:t>
            </a:r>
            <a:r>
              <a:rPr lang="en-GB" sz="2800" dirty="0">
                <a:latin typeface="Cambria" panose="02040503050406030204" pitchFamily="18" charset="0"/>
              </a:rPr>
              <a:t> </a:t>
            </a:r>
            <a:r>
              <a:rPr lang="en-GB" sz="2800" dirty="0" err="1">
                <a:latin typeface="Cambria" panose="02040503050406030204" pitchFamily="18" charset="0"/>
              </a:rPr>
              <a:t>năm</a:t>
            </a:r>
            <a:r>
              <a:rPr lang="en-GB" sz="2800" dirty="0">
                <a:latin typeface="Cambria" panose="02040503050406030204" pitchFamily="18" charset="0"/>
              </a:rPr>
              <a:t> 2019 </a:t>
            </a:r>
            <a:r>
              <a:rPr lang="en-GB" sz="2800" dirty="0" err="1">
                <a:latin typeface="Cambria" panose="02040503050406030204" pitchFamily="18" charset="0"/>
              </a:rPr>
              <a:t>nêu</a:t>
            </a:r>
            <a:r>
              <a:rPr lang="en-GB" sz="2800" dirty="0">
                <a:latin typeface="Cambria" panose="02040503050406030204" pitchFamily="18" charset="0"/>
              </a:rPr>
              <a:t> </a:t>
            </a:r>
            <a:r>
              <a:rPr lang="en-GB" sz="2800" dirty="0" err="1">
                <a:latin typeface="Cambria" panose="02040503050406030204" pitchFamily="18" charset="0"/>
              </a:rPr>
              <a:t>rõ</a:t>
            </a:r>
            <a:r>
              <a:rPr lang="en-GB" sz="2800" dirty="0">
                <a:latin typeface="Cambria" panose="02040503050406030204" pitchFamily="18" charset="0"/>
              </a:rPr>
              <a:t> </a:t>
            </a:r>
            <a:r>
              <a:rPr lang="en-GB" sz="2800" dirty="0" err="1">
                <a:latin typeface="Cambria" panose="02040503050406030204" pitchFamily="18" charset="0"/>
              </a:rPr>
              <a:t>thuốc</a:t>
            </a:r>
            <a:r>
              <a:rPr lang="en-GB" sz="2800" dirty="0">
                <a:latin typeface="Cambria" panose="02040503050406030204" pitchFamily="18" charset="0"/>
              </a:rPr>
              <a:t> </a:t>
            </a:r>
            <a:r>
              <a:rPr lang="en-GB" sz="2800" dirty="0" err="1">
                <a:latin typeface="Cambria" panose="02040503050406030204" pitchFamily="18" charset="0"/>
              </a:rPr>
              <a:t>lá</a:t>
            </a:r>
            <a:r>
              <a:rPr lang="en-GB" sz="2800" dirty="0">
                <a:latin typeface="Cambria" panose="02040503050406030204" pitchFamily="18" charset="0"/>
              </a:rPr>
              <a:t> </a:t>
            </a:r>
            <a:r>
              <a:rPr lang="en-GB" sz="2800" dirty="0" err="1">
                <a:latin typeface="Cambria" panose="02040503050406030204" pitchFamily="18" charset="0"/>
              </a:rPr>
              <a:t>điện</a:t>
            </a:r>
            <a:r>
              <a:rPr lang="en-GB" sz="2800" dirty="0">
                <a:latin typeface="Cambria" panose="02040503050406030204" pitchFamily="18" charset="0"/>
              </a:rPr>
              <a:t> t</a:t>
            </a:r>
            <a:r>
              <a:rPr lang="en-US" sz="2800" dirty="0">
                <a:latin typeface="Cambria" panose="02040503050406030204" pitchFamily="18" charset="0"/>
              </a:rPr>
              <a:t>ử ENDS </a:t>
            </a:r>
            <a:r>
              <a:rPr lang="en-US" sz="2800" dirty="0" err="1">
                <a:latin typeface="Cambria" panose="02040503050406030204" pitchFamily="18" charset="0"/>
              </a:rPr>
              <a:t>đã</a:t>
            </a:r>
            <a:r>
              <a:rPr lang="en-US" sz="2800" dirty="0">
                <a:latin typeface="Cambria" panose="02040503050406030204" pitchFamily="18" charset="0"/>
              </a:rPr>
              <a:t> </a:t>
            </a:r>
            <a:r>
              <a:rPr lang="en-US" sz="2800" dirty="0" err="1">
                <a:latin typeface="Cambria" panose="02040503050406030204" pitchFamily="18" charset="0"/>
              </a:rPr>
              <a:t>rất</a:t>
            </a:r>
            <a:r>
              <a:rPr lang="en-US" sz="2800" dirty="0">
                <a:latin typeface="Cambria" panose="02040503050406030204" pitchFamily="18" charset="0"/>
              </a:rPr>
              <a:t> </a:t>
            </a:r>
            <a:r>
              <a:rPr lang="en-US" sz="2800" dirty="0" err="1">
                <a:latin typeface="Cambria" panose="02040503050406030204" pitchFamily="18" charset="0"/>
              </a:rPr>
              <a:t>phổ</a:t>
            </a:r>
            <a:r>
              <a:rPr lang="en-US" sz="2800" dirty="0">
                <a:latin typeface="Cambria" panose="02040503050406030204" pitchFamily="18" charset="0"/>
              </a:rPr>
              <a:t> </a:t>
            </a:r>
            <a:r>
              <a:rPr lang="en-US" sz="2800" dirty="0" err="1">
                <a:latin typeface="Cambria" panose="02040503050406030204" pitchFamily="18" charset="0"/>
              </a:rPr>
              <a:t>biến</a:t>
            </a:r>
            <a:r>
              <a:rPr lang="en-US" sz="2800" dirty="0">
                <a:latin typeface="Cambria" panose="02040503050406030204" pitchFamily="18" charset="0"/>
              </a:rPr>
              <a:t> </a:t>
            </a:r>
            <a:r>
              <a:rPr lang="en-US" sz="2800" dirty="0" err="1">
                <a:latin typeface="Cambria" panose="02040503050406030204" pitchFamily="18" charset="0"/>
              </a:rPr>
              <a:t>trong</a:t>
            </a:r>
            <a:r>
              <a:rPr lang="en-US" sz="2800" dirty="0">
                <a:latin typeface="Cambria" panose="02040503050406030204" pitchFamily="18" charset="0"/>
              </a:rPr>
              <a:t> </a:t>
            </a:r>
            <a:r>
              <a:rPr lang="en-US" sz="2800" dirty="0" err="1">
                <a:latin typeface="Cambria" panose="02040503050406030204" pitchFamily="18" charset="0"/>
              </a:rPr>
              <a:t>giới</a:t>
            </a:r>
            <a:r>
              <a:rPr lang="en-US" sz="2800" dirty="0">
                <a:latin typeface="Cambria" panose="02040503050406030204" pitchFamily="18" charset="0"/>
              </a:rPr>
              <a:t> </a:t>
            </a:r>
            <a:r>
              <a:rPr lang="en-US" sz="2800" dirty="0" err="1">
                <a:latin typeface="Cambria" panose="02040503050406030204" pitchFamily="18" charset="0"/>
              </a:rPr>
              <a:t>trẻ</a:t>
            </a:r>
            <a:r>
              <a:rPr lang="en-US" sz="2800" dirty="0">
                <a:latin typeface="Cambria" panose="02040503050406030204" pitchFamily="18" charset="0"/>
              </a:rPr>
              <a:t>, </a:t>
            </a:r>
            <a:r>
              <a:rPr lang="en-US" sz="2800" dirty="0" err="1">
                <a:latin typeface="Cambria" panose="02040503050406030204" pitchFamily="18" charset="0"/>
              </a:rPr>
              <a:t>một</a:t>
            </a:r>
            <a:r>
              <a:rPr lang="en-US" sz="2800" dirty="0">
                <a:latin typeface="Cambria" panose="02040503050406030204" pitchFamily="18" charset="0"/>
              </a:rPr>
              <a:t> </a:t>
            </a:r>
            <a:r>
              <a:rPr lang="en-US" sz="2800" dirty="0" err="1">
                <a:latin typeface="Cambria" panose="02040503050406030204" pitchFamily="18" charset="0"/>
              </a:rPr>
              <a:t>phần</a:t>
            </a:r>
            <a:r>
              <a:rPr lang="en-US" sz="2800" dirty="0">
                <a:latin typeface="Cambria" panose="02040503050406030204" pitchFamily="18" charset="0"/>
              </a:rPr>
              <a:t> do </a:t>
            </a:r>
            <a:r>
              <a:rPr lang="en-US" sz="2800" dirty="0" err="1">
                <a:latin typeface="Cambria" panose="02040503050406030204" pitchFamily="18" charset="0"/>
              </a:rPr>
              <a:t>các</a:t>
            </a:r>
            <a:r>
              <a:rPr lang="en-US" sz="2800" dirty="0">
                <a:latin typeface="Cambria" panose="02040503050406030204" pitchFamily="18" charset="0"/>
              </a:rPr>
              <a:t> </a:t>
            </a:r>
            <a:r>
              <a:rPr lang="en-US" sz="2800" dirty="0" err="1">
                <a:latin typeface="Cambria" panose="02040503050406030204" pitchFamily="18" charset="0"/>
              </a:rPr>
              <a:t>đặc</a:t>
            </a:r>
            <a:r>
              <a:rPr lang="en-US" sz="2800" dirty="0">
                <a:latin typeface="Cambria" panose="02040503050406030204" pitchFamily="18" charset="0"/>
              </a:rPr>
              <a:t> </a:t>
            </a:r>
            <a:r>
              <a:rPr lang="en-US" sz="2800" dirty="0" err="1">
                <a:latin typeface="Cambria" panose="02040503050406030204" pitchFamily="18" charset="0"/>
              </a:rPr>
              <a:t>điểm</a:t>
            </a:r>
            <a:r>
              <a:rPr lang="en-US" sz="2800" dirty="0">
                <a:latin typeface="Cambria" panose="02040503050406030204" pitchFamily="18" charset="0"/>
              </a:rPr>
              <a:t> </a:t>
            </a:r>
            <a:r>
              <a:rPr lang="en-US" sz="2800" dirty="0" err="1">
                <a:latin typeface="Cambria" panose="02040503050406030204" pitchFamily="18" charset="0"/>
              </a:rPr>
              <a:t>thiết</a:t>
            </a:r>
            <a:r>
              <a:rPr lang="en-US" sz="2800" dirty="0">
                <a:latin typeface="Cambria" panose="02040503050406030204" pitchFamily="18" charset="0"/>
              </a:rPr>
              <a:t> </a:t>
            </a:r>
            <a:r>
              <a:rPr lang="en-US" sz="2800" dirty="0" err="1">
                <a:latin typeface="Cambria" panose="02040503050406030204" pitchFamily="18" charset="0"/>
              </a:rPr>
              <a:t>kế</a:t>
            </a:r>
            <a:r>
              <a:rPr lang="en-US" sz="2800" dirty="0">
                <a:latin typeface="Cambria" panose="02040503050406030204" pitchFamily="18" charset="0"/>
              </a:rPr>
              <a:t> </a:t>
            </a:r>
            <a:r>
              <a:rPr lang="en-US" sz="2800" dirty="0" err="1">
                <a:latin typeface="Cambria" panose="02040503050406030204" pitchFamily="18" charset="0"/>
              </a:rPr>
              <a:t>hấp</a:t>
            </a:r>
            <a:r>
              <a:rPr lang="en-US" sz="2800" dirty="0">
                <a:latin typeface="Cambria" panose="02040503050406030204" pitchFamily="18" charset="0"/>
              </a:rPr>
              <a:t> </a:t>
            </a:r>
            <a:r>
              <a:rPr lang="en-US" sz="2800" dirty="0" err="1">
                <a:latin typeface="Cambria" panose="02040503050406030204" pitchFamily="18" charset="0"/>
              </a:rPr>
              <a:t>dẫn</a:t>
            </a:r>
            <a:r>
              <a:rPr lang="en-US" sz="2800" dirty="0">
                <a:latin typeface="Cambria" panose="02040503050406030204" pitchFamily="18" charset="0"/>
              </a:rPr>
              <a:t>, </a:t>
            </a:r>
            <a:r>
              <a:rPr lang="en-US" sz="2800" dirty="0" err="1">
                <a:latin typeface="Cambria" panose="02040503050406030204" pitchFamily="18" charset="0"/>
              </a:rPr>
              <a:t>ví</a:t>
            </a:r>
            <a:r>
              <a:rPr lang="en-US" sz="2800" dirty="0">
                <a:latin typeface="Cambria" panose="02040503050406030204" pitchFamily="18" charset="0"/>
              </a:rPr>
              <a:t> </a:t>
            </a:r>
            <a:r>
              <a:rPr lang="en-US" sz="2800" dirty="0" err="1">
                <a:latin typeface="Cambria" panose="02040503050406030204" pitchFamily="18" charset="0"/>
              </a:rPr>
              <a:t>dụ</a:t>
            </a:r>
            <a:r>
              <a:rPr lang="en-US" sz="2800" dirty="0">
                <a:latin typeface="Cambria" panose="02040503050406030204" pitchFamily="18" charset="0"/>
              </a:rPr>
              <a:t> </a:t>
            </a:r>
            <a:r>
              <a:rPr lang="en-US" sz="2800" dirty="0" err="1">
                <a:latin typeface="Cambria" panose="02040503050406030204" pitchFamily="18" charset="0"/>
              </a:rPr>
              <a:t>nh</a:t>
            </a:r>
            <a:r>
              <a:rPr lang="vi-VN" sz="2800" dirty="0">
                <a:latin typeface="Cambria" panose="02040503050406030204" pitchFamily="18" charset="0"/>
              </a:rPr>
              <a:t>ư</a:t>
            </a:r>
            <a:r>
              <a:rPr lang="en-US" sz="2800" dirty="0">
                <a:latin typeface="Cambria" panose="02040503050406030204" pitchFamily="18" charset="0"/>
              </a:rPr>
              <a:t> </a:t>
            </a:r>
            <a:r>
              <a:rPr lang="en-US" sz="2800" dirty="0" err="1">
                <a:latin typeface="Cambria" panose="02040503050406030204" pitchFamily="18" charset="0"/>
              </a:rPr>
              <a:t>hình</a:t>
            </a:r>
            <a:r>
              <a:rPr lang="en-US" sz="2800" dirty="0">
                <a:latin typeface="Cambria" panose="02040503050406030204" pitchFamily="18" charset="0"/>
              </a:rPr>
              <a:t> </a:t>
            </a:r>
            <a:r>
              <a:rPr lang="en-US" sz="2800" dirty="0" err="1">
                <a:latin typeface="Cambria" panose="02040503050406030204" pitchFamily="18" charset="0"/>
              </a:rPr>
              <a:t>dạng</a:t>
            </a:r>
            <a:r>
              <a:rPr lang="en-US" sz="2800" dirty="0">
                <a:latin typeface="Cambria" panose="02040503050406030204" pitchFamily="18" charset="0"/>
              </a:rPr>
              <a:t> USB, </a:t>
            </a:r>
            <a:r>
              <a:rPr lang="en-US" sz="2800" dirty="0" err="1">
                <a:latin typeface="Cambria" panose="02040503050406030204" pitchFamily="18" charset="0"/>
              </a:rPr>
              <a:t>có</a:t>
            </a:r>
            <a:r>
              <a:rPr lang="en-US" sz="2800" dirty="0">
                <a:latin typeface="Cambria" panose="02040503050406030204" pitchFamily="18" charset="0"/>
              </a:rPr>
              <a:t> </a:t>
            </a:r>
            <a:r>
              <a:rPr lang="en-US" sz="2800" dirty="0" err="1">
                <a:latin typeface="Cambria" panose="02040503050406030204" pitchFamily="18" charset="0"/>
              </a:rPr>
              <a:t>nồng</a:t>
            </a:r>
            <a:r>
              <a:rPr lang="en-US" sz="2800" dirty="0">
                <a:latin typeface="Cambria" panose="02040503050406030204" pitchFamily="18" charset="0"/>
              </a:rPr>
              <a:t> </a:t>
            </a:r>
            <a:r>
              <a:rPr lang="en-US" sz="2800" dirty="0" err="1">
                <a:latin typeface="Cambria" panose="02040503050406030204" pitchFamily="18" charset="0"/>
              </a:rPr>
              <a:t>độ</a:t>
            </a:r>
            <a:r>
              <a:rPr lang="en-US" sz="2800" dirty="0">
                <a:latin typeface="Cambria" panose="02040503050406030204" pitchFamily="18" charset="0"/>
              </a:rPr>
              <a:t> nicotine </a:t>
            </a:r>
            <a:r>
              <a:rPr lang="en-US" sz="2800" dirty="0" err="1">
                <a:latin typeface="Cambria" panose="02040503050406030204" pitchFamily="18" charset="0"/>
              </a:rPr>
              <a:t>cao</a:t>
            </a:r>
            <a:r>
              <a:rPr lang="en-US" sz="2800" dirty="0">
                <a:latin typeface="Cambria" panose="02040503050406030204" pitchFamily="18" charset="0"/>
              </a:rPr>
              <a:t> </a:t>
            </a:r>
            <a:r>
              <a:rPr lang="en-US" sz="2800" dirty="0" err="1">
                <a:latin typeface="Cambria" panose="02040503050406030204" pitchFamily="18" charset="0"/>
              </a:rPr>
              <a:t>và</a:t>
            </a:r>
            <a:r>
              <a:rPr lang="en-US" sz="2800" dirty="0">
                <a:latin typeface="Cambria" panose="02040503050406030204" pitchFamily="18" charset="0"/>
              </a:rPr>
              <a:t> </a:t>
            </a:r>
            <a:r>
              <a:rPr lang="en-US" sz="2800" dirty="0" err="1">
                <a:latin typeface="Cambria" panose="02040503050406030204" pitchFamily="18" charset="0"/>
              </a:rPr>
              <a:t>khói</a:t>
            </a:r>
            <a:r>
              <a:rPr lang="en-US" sz="2800" dirty="0">
                <a:latin typeface="Cambria" panose="02040503050406030204" pitchFamily="18" charset="0"/>
              </a:rPr>
              <a:t> </a:t>
            </a:r>
            <a:r>
              <a:rPr lang="en-US" sz="2800" dirty="0" err="1">
                <a:latin typeface="Cambria" panose="02040503050406030204" pitchFamily="18" charset="0"/>
              </a:rPr>
              <a:t>gần</a:t>
            </a:r>
            <a:r>
              <a:rPr lang="en-US" sz="2800" dirty="0">
                <a:latin typeface="Cambria" panose="02040503050406030204" pitchFamily="18" charset="0"/>
              </a:rPr>
              <a:t> </a:t>
            </a:r>
            <a:r>
              <a:rPr lang="en-US" sz="2800" dirty="0" err="1">
                <a:latin typeface="Cambria" panose="02040503050406030204" pitchFamily="18" charset="0"/>
              </a:rPr>
              <a:t>nh</a:t>
            </a:r>
            <a:r>
              <a:rPr lang="vi-VN" sz="2800" dirty="0">
                <a:latin typeface="Cambria" panose="02040503050406030204" pitchFamily="18" charset="0"/>
              </a:rPr>
              <a:t>ư</a:t>
            </a:r>
            <a:r>
              <a:rPr lang="en-US" sz="2800" dirty="0">
                <a:latin typeface="Cambria" panose="02040503050406030204" pitchFamily="18" charset="0"/>
              </a:rPr>
              <a:t> </a:t>
            </a:r>
            <a:r>
              <a:rPr lang="en-US" sz="2800" dirty="0" err="1">
                <a:latin typeface="Cambria" panose="02040503050406030204" pitchFamily="18" charset="0"/>
              </a:rPr>
              <a:t>không</a:t>
            </a:r>
            <a:r>
              <a:rPr lang="en-US" sz="2800" dirty="0">
                <a:latin typeface="Cambria" panose="02040503050406030204" pitchFamily="18" charset="0"/>
              </a:rPr>
              <a:t> </a:t>
            </a:r>
            <a:r>
              <a:rPr lang="en-US" sz="2800" dirty="0" err="1">
                <a:latin typeface="Cambria" panose="02040503050406030204" pitchFamily="18" charset="0"/>
              </a:rPr>
              <a:t>nhìn</a:t>
            </a:r>
            <a:r>
              <a:rPr lang="en-US" sz="2800" dirty="0">
                <a:latin typeface="Cambria" panose="02040503050406030204" pitchFamily="18" charset="0"/>
              </a:rPr>
              <a:t> </a:t>
            </a:r>
            <a:r>
              <a:rPr lang="en-US" sz="2800" dirty="0" err="1">
                <a:latin typeface="Cambria" panose="02040503050406030204" pitchFamily="18" charset="0"/>
              </a:rPr>
              <a:t>thấy</a:t>
            </a:r>
            <a:r>
              <a:rPr lang="en-US" sz="2800" dirty="0">
                <a:latin typeface="Cambria" panose="02040503050406030204" pitchFamily="18" charset="0"/>
              </a:rPr>
              <a:t>. </a:t>
            </a:r>
          </a:p>
        </p:txBody>
      </p:sp>
      <p:sp>
        <p:nvSpPr>
          <p:cNvPr id="2" name="Título 1">
            <a:extLst>
              <a:ext uri="{FF2B5EF4-FFF2-40B4-BE49-F238E27FC236}">
                <a16:creationId xmlns:a16="http://schemas.microsoft.com/office/drawing/2014/main" xmlns="" id="{80E4AF20-E207-45EA-992C-D72F6F869F68}"/>
              </a:ext>
            </a:extLst>
          </p:cNvPr>
          <p:cNvSpPr>
            <a:spLocks noGrp="1"/>
          </p:cNvSpPr>
          <p:nvPr>
            <p:ph type="title"/>
          </p:nvPr>
        </p:nvSpPr>
        <p:spPr>
          <a:xfrm>
            <a:off x="583505" y="609600"/>
            <a:ext cx="8348089" cy="725307"/>
          </a:xfrm>
        </p:spPr>
        <p:txBody>
          <a:bodyPr>
            <a:noAutofit/>
          </a:bodyPr>
          <a:lstStyle/>
          <a:p>
            <a:pPr>
              <a:defRPr/>
            </a:pPr>
            <a:r>
              <a:rPr lang="en-GB" sz="3200" b="1" dirty="0" err="1">
                <a:solidFill>
                  <a:srgbClr val="0070C0"/>
                </a:solidFill>
                <a:latin typeface="Cambria" panose="02040503050406030204" pitchFamily="18" charset="0"/>
              </a:rPr>
              <a:t>Làm</a:t>
            </a:r>
            <a:r>
              <a:rPr lang="en-GB" sz="3200" b="1" dirty="0">
                <a:solidFill>
                  <a:srgbClr val="0070C0"/>
                </a:solidFill>
                <a:latin typeface="Cambria" panose="02040503050406030204" pitchFamily="18" charset="0"/>
              </a:rPr>
              <a:t> </a:t>
            </a:r>
            <a:r>
              <a:rPr lang="en-GB" sz="3200" b="1" dirty="0" err="1">
                <a:solidFill>
                  <a:srgbClr val="0070C0"/>
                </a:solidFill>
                <a:latin typeface="Cambria" panose="02040503050406030204" pitchFamily="18" charset="0"/>
              </a:rPr>
              <a:t>tăng</a:t>
            </a:r>
            <a:r>
              <a:rPr lang="en-GB" sz="3200" b="1" dirty="0">
                <a:solidFill>
                  <a:srgbClr val="0070C0"/>
                </a:solidFill>
                <a:latin typeface="Cambria" panose="02040503050406030204" pitchFamily="18" charset="0"/>
              </a:rPr>
              <a:t> </a:t>
            </a:r>
            <a:r>
              <a:rPr lang="en-GB" sz="3200" b="1" dirty="0" err="1">
                <a:solidFill>
                  <a:srgbClr val="0070C0"/>
                </a:solidFill>
                <a:latin typeface="Cambria" panose="02040503050406030204" pitchFamily="18" charset="0"/>
              </a:rPr>
              <a:t>nguy</a:t>
            </a:r>
            <a:r>
              <a:rPr lang="en-GB" sz="3200" b="1" dirty="0">
                <a:solidFill>
                  <a:srgbClr val="0070C0"/>
                </a:solidFill>
                <a:latin typeface="Cambria" panose="02040503050406030204" pitchFamily="18" charset="0"/>
              </a:rPr>
              <a:t> c</a:t>
            </a:r>
            <a:r>
              <a:rPr lang="vi-VN" sz="3200" b="1" dirty="0">
                <a:solidFill>
                  <a:srgbClr val="0070C0"/>
                </a:solidFill>
                <a:latin typeface="Cambria" panose="02040503050406030204" pitchFamily="18" charset="0"/>
              </a:rPr>
              <a:t>ơ</a:t>
            </a:r>
            <a:r>
              <a:rPr lang="en-US" sz="3200" b="1" dirty="0">
                <a:solidFill>
                  <a:srgbClr val="0070C0"/>
                </a:solidFill>
                <a:latin typeface="Cambria" panose="02040503050406030204" pitchFamily="18" charset="0"/>
              </a:rPr>
              <a:t> </a:t>
            </a:r>
            <a:r>
              <a:rPr lang="en-US" sz="3200" b="1" dirty="0" err="1">
                <a:solidFill>
                  <a:srgbClr val="0070C0"/>
                </a:solidFill>
                <a:latin typeface="Cambria" panose="02040503050406030204" pitchFamily="18" charset="0"/>
              </a:rPr>
              <a:t>bắt</a:t>
            </a:r>
            <a:r>
              <a:rPr lang="en-US" sz="3200" b="1" dirty="0">
                <a:solidFill>
                  <a:srgbClr val="0070C0"/>
                </a:solidFill>
                <a:latin typeface="Cambria" panose="02040503050406030204" pitchFamily="18" charset="0"/>
              </a:rPr>
              <a:t> </a:t>
            </a:r>
            <a:r>
              <a:rPr lang="en-US" sz="3200" b="1" dirty="0" err="1">
                <a:solidFill>
                  <a:srgbClr val="0070C0"/>
                </a:solidFill>
                <a:latin typeface="Cambria" panose="02040503050406030204" pitchFamily="18" charset="0"/>
              </a:rPr>
              <a:t>đầu</a:t>
            </a:r>
            <a:r>
              <a:rPr lang="en-US" sz="3200" b="1" dirty="0">
                <a:solidFill>
                  <a:srgbClr val="0070C0"/>
                </a:solidFill>
                <a:latin typeface="Cambria" panose="02040503050406030204" pitchFamily="18" charset="0"/>
              </a:rPr>
              <a:t> </a:t>
            </a:r>
            <a:r>
              <a:rPr lang="en-US" sz="3200" b="1" dirty="0" err="1">
                <a:solidFill>
                  <a:srgbClr val="0070C0"/>
                </a:solidFill>
                <a:latin typeface="Cambria" panose="02040503050406030204" pitchFamily="18" charset="0"/>
              </a:rPr>
              <a:t>hút</a:t>
            </a:r>
            <a:r>
              <a:rPr lang="en-US" sz="3200" b="1" dirty="0">
                <a:solidFill>
                  <a:srgbClr val="0070C0"/>
                </a:solidFill>
                <a:latin typeface="Cambria" panose="02040503050406030204" pitchFamily="18" charset="0"/>
              </a:rPr>
              <a:t> </a:t>
            </a:r>
            <a:r>
              <a:rPr lang="en-US" sz="3200" b="1" dirty="0" err="1">
                <a:solidFill>
                  <a:srgbClr val="0070C0"/>
                </a:solidFill>
                <a:latin typeface="Cambria" panose="02040503050406030204" pitchFamily="18" charset="0"/>
              </a:rPr>
              <a:t>thuốc</a:t>
            </a:r>
            <a:r>
              <a:rPr lang="en-US" sz="3200" b="1" dirty="0">
                <a:solidFill>
                  <a:srgbClr val="0070C0"/>
                </a:solidFill>
                <a:latin typeface="Cambria" panose="02040503050406030204" pitchFamily="18" charset="0"/>
              </a:rPr>
              <a:t> </a:t>
            </a:r>
            <a:r>
              <a:rPr lang="en-US" sz="3200" b="1" dirty="0" err="1">
                <a:solidFill>
                  <a:srgbClr val="0070C0"/>
                </a:solidFill>
                <a:latin typeface="Cambria" panose="02040503050406030204" pitchFamily="18" charset="0"/>
              </a:rPr>
              <a:t>lá</a:t>
            </a:r>
            <a:r>
              <a:rPr lang="en-US" sz="3200" b="1" dirty="0">
                <a:solidFill>
                  <a:srgbClr val="0070C0"/>
                </a:solidFill>
                <a:latin typeface="Cambria" panose="02040503050406030204" pitchFamily="18" charset="0"/>
              </a:rPr>
              <a:t> </a:t>
            </a:r>
            <a:r>
              <a:rPr lang="en-US" sz="3200" b="1" dirty="0" err="1">
                <a:solidFill>
                  <a:srgbClr val="0070C0"/>
                </a:solidFill>
                <a:latin typeface="Cambria" panose="02040503050406030204" pitchFamily="18" charset="0"/>
              </a:rPr>
              <a:t>truyền</a:t>
            </a:r>
            <a:r>
              <a:rPr lang="en-US" sz="3200" b="1" dirty="0">
                <a:solidFill>
                  <a:srgbClr val="0070C0"/>
                </a:solidFill>
                <a:latin typeface="Cambria" panose="02040503050406030204" pitchFamily="18" charset="0"/>
              </a:rPr>
              <a:t> </a:t>
            </a:r>
            <a:r>
              <a:rPr lang="en-US" sz="3200" b="1" dirty="0" err="1">
                <a:solidFill>
                  <a:srgbClr val="0070C0"/>
                </a:solidFill>
                <a:latin typeface="Cambria" panose="02040503050406030204" pitchFamily="18" charset="0"/>
              </a:rPr>
              <a:t>thống</a:t>
            </a:r>
            <a:r>
              <a:rPr lang="en-GB" sz="3200" dirty="0">
                <a:latin typeface="Cambria" panose="02040503050406030204" pitchFamily="18" charset="0"/>
              </a:rPr>
              <a:t/>
            </a:r>
            <a:br>
              <a:rPr lang="en-GB" sz="3200" dirty="0">
                <a:latin typeface="Cambria" panose="02040503050406030204" pitchFamily="18" charset="0"/>
              </a:rPr>
            </a:br>
            <a:endParaRPr lang="en-US" sz="3200" dirty="0">
              <a:solidFill>
                <a:schemeClr val="tx2"/>
              </a:solidFill>
              <a:latin typeface="Cambria" panose="02040503050406030204" pitchFamily="18" charset="0"/>
            </a:endParaRPr>
          </a:p>
        </p:txBody>
      </p:sp>
    </p:spTree>
    <p:extLst>
      <p:ext uri="{BB962C8B-B14F-4D97-AF65-F5344CB8AC3E}">
        <p14:creationId xmlns:p14="http://schemas.microsoft.com/office/powerpoint/2010/main" val="4023728389"/>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FB92EB-B935-4B2E-AA90-B35E05A72731}"/>
              </a:ext>
            </a:extLst>
          </p:cNvPr>
          <p:cNvSpPr>
            <a:spLocks noGrp="1"/>
          </p:cNvSpPr>
          <p:nvPr>
            <p:ph type="title"/>
          </p:nvPr>
        </p:nvSpPr>
        <p:spPr>
          <a:xfrm>
            <a:off x="457200" y="274638"/>
            <a:ext cx="8229600" cy="1477962"/>
          </a:xfrm>
        </p:spPr>
        <p:txBody>
          <a:bodyPr>
            <a:noAutofit/>
          </a:bodyPr>
          <a:lstStyle/>
          <a:p>
            <a:r>
              <a:rPr lang="en-US" sz="3200" b="1" dirty="0">
                <a:solidFill>
                  <a:srgbClr val="0070C0"/>
                </a:solidFill>
                <a:latin typeface="Cambria" panose="02040503050406030204" pitchFamily="18" charset="0"/>
              </a:rPr>
              <a:t>Hội chứng tổn </a:t>
            </a:r>
            <a:r>
              <a:rPr lang="en-US" sz="3200" b="1" dirty="0" err="1">
                <a:solidFill>
                  <a:srgbClr val="0070C0"/>
                </a:solidFill>
                <a:latin typeface="Cambria" panose="02040503050406030204" pitchFamily="18" charset="0"/>
              </a:rPr>
              <a:t>th</a:t>
            </a:r>
            <a:r>
              <a:rPr lang="vi-VN" sz="3200" b="1" dirty="0">
                <a:solidFill>
                  <a:srgbClr val="0070C0"/>
                </a:solidFill>
                <a:latin typeface="Cambria" panose="02040503050406030204" pitchFamily="18" charset="0"/>
              </a:rPr>
              <a:t>ư</a:t>
            </a:r>
            <a:r>
              <a:rPr lang="en-US" sz="3200" b="1" dirty="0" err="1">
                <a:solidFill>
                  <a:srgbClr val="0070C0"/>
                </a:solidFill>
                <a:latin typeface="Cambria" panose="02040503050406030204" pitchFamily="18" charset="0"/>
              </a:rPr>
              <a:t>ơng</a:t>
            </a:r>
            <a:r>
              <a:rPr lang="en-US" sz="3200" b="1" dirty="0">
                <a:solidFill>
                  <a:srgbClr val="0070C0"/>
                </a:solidFill>
                <a:latin typeface="Cambria" panose="02040503050406030204" pitchFamily="18" charset="0"/>
              </a:rPr>
              <a:t> </a:t>
            </a:r>
            <a:r>
              <a:rPr lang="en-US" sz="3200" b="1" dirty="0" err="1">
                <a:solidFill>
                  <a:srgbClr val="0070C0"/>
                </a:solidFill>
                <a:latin typeface="Cambria" panose="02040503050406030204" pitchFamily="18" charset="0"/>
              </a:rPr>
              <a:t>phổi</a:t>
            </a:r>
            <a:r>
              <a:rPr lang="en-US" sz="3200" b="1" dirty="0">
                <a:solidFill>
                  <a:srgbClr val="0070C0"/>
                </a:solidFill>
                <a:latin typeface="Cambria" panose="02040503050406030204" pitchFamily="18" charset="0"/>
              </a:rPr>
              <a:t> cấp do thuốc lá điện tử (E-cigarette or Vaping related Acute Lung Injury Syndrome-EVALI)</a:t>
            </a:r>
          </a:p>
        </p:txBody>
      </p:sp>
      <p:sp>
        <p:nvSpPr>
          <p:cNvPr id="3" name="Content Placeholder 2">
            <a:extLst>
              <a:ext uri="{FF2B5EF4-FFF2-40B4-BE49-F238E27FC236}">
                <a16:creationId xmlns:a16="http://schemas.microsoft.com/office/drawing/2014/main" xmlns="" id="{F62B0C42-90DB-4B03-80BD-46BC1349570D}"/>
              </a:ext>
            </a:extLst>
          </p:cNvPr>
          <p:cNvSpPr>
            <a:spLocks noGrp="1"/>
          </p:cNvSpPr>
          <p:nvPr>
            <p:ph idx="1"/>
          </p:nvPr>
        </p:nvSpPr>
        <p:spPr>
          <a:xfrm>
            <a:off x="457200" y="1981200"/>
            <a:ext cx="8382000" cy="4602162"/>
          </a:xfrm>
        </p:spPr>
        <p:txBody>
          <a:bodyPr>
            <a:normAutofit/>
          </a:bodyPr>
          <a:lstStyle/>
          <a:p>
            <a:pPr>
              <a:spcBef>
                <a:spcPts val="1800"/>
              </a:spcBef>
            </a:pPr>
            <a:r>
              <a:rPr lang="vi-VN" sz="2400" b="1" dirty="0">
                <a:latin typeface="Cambria" panose="02040503050406030204" pitchFamily="18" charset="0"/>
              </a:rPr>
              <a:t>Kể từ ngày 3 tháng 12 năm 2019</a:t>
            </a:r>
            <a:r>
              <a:rPr lang="vi-VN" sz="2400" dirty="0">
                <a:latin typeface="Cambria" panose="02040503050406030204" pitchFamily="18" charset="0"/>
              </a:rPr>
              <a:t>, CDC </a:t>
            </a:r>
            <a:r>
              <a:rPr lang="en-US" sz="2400" dirty="0" err="1">
                <a:latin typeface="Cambria" panose="02040503050406030204" pitchFamily="18" charset="0"/>
              </a:rPr>
              <a:t>Mỹ</a:t>
            </a:r>
            <a:r>
              <a:rPr lang="vi-VN" sz="2400" dirty="0">
                <a:latin typeface="Cambria" panose="02040503050406030204" pitchFamily="18" charset="0"/>
              </a:rPr>
              <a:t> báo cáo các trường hợp EVALI nhập viện và EVALI tử vong bất kể tình trạng nhập viện. </a:t>
            </a:r>
            <a:endParaRPr lang="en-US" sz="2400" dirty="0">
              <a:latin typeface="Cambria" panose="02040503050406030204" pitchFamily="18" charset="0"/>
            </a:endParaRPr>
          </a:p>
          <a:p>
            <a:pPr>
              <a:spcBef>
                <a:spcPts val="1800"/>
              </a:spcBef>
            </a:pPr>
            <a:r>
              <a:rPr lang="vi-VN" sz="2400" b="1" dirty="0">
                <a:latin typeface="Cambria" panose="02040503050406030204" pitchFamily="18" charset="0"/>
              </a:rPr>
              <a:t>Tính đến ngày 18 tháng 2 năm 2020</a:t>
            </a:r>
            <a:r>
              <a:rPr lang="vi-VN" sz="2400" dirty="0">
                <a:latin typeface="Cambria" panose="02040503050406030204" pitchFamily="18" charset="0"/>
              </a:rPr>
              <a:t>, tổng số </a:t>
            </a:r>
            <a:r>
              <a:rPr lang="vi-VN" sz="2400" b="1" dirty="0">
                <a:latin typeface="Cambria" panose="02040503050406030204" pitchFamily="18" charset="0"/>
              </a:rPr>
              <a:t>2.807 trường hợp </a:t>
            </a:r>
            <a:r>
              <a:rPr lang="en-US" sz="2400" b="1" dirty="0">
                <a:latin typeface="Cambria" panose="02040503050406030204" pitchFamily="18" charset="0"/>
              </a:rPr>
              <a:t>EVALI </a:t>
            </a:r>
            <a:r>
              <a:rPr lang="vi-VN" sz="2400" b="1" dirty="0">
                <a:latin typeface="Cambria" panose="02040503050406030204" pitchFamily="18" charset="0"/>
              </a:rPr>
              <a:t>nhập viện</a:t>
            </a:r>
            <a:r>
              <a:rPr lang="vi-VN" sz="2400" dirty="0">
                <a:latin typeface="Cambria" panose="02040503050406030204" pitchFamily="18" charset="0"/>
              </a:rPr>
              <a:t> </a:t>
            </a:r>
            <a:r>
              <a:rPr lang="en-US" sz="2400" dirty="0">
                <a:latin typeface="Cambria" panose="02040503050406030204" pitchFamily="18" charset="0"/>
              </a:rPr>
              <a:t>và </a:t>
            </a:r>
            <a:r>
              <a:rPr lang="vi-VN" sz="2400" dirty="0">
                <a:latin typeface="Cambria" panose="02040503050406030204" pitchFamily="18" charset="0"/>
              </a:rPr>
              <a:t>đã được báo cáo cho CDC  </a:t>
            </a:r>
            <a:r>
              <a:rPr lang="en-US" sz="2400" dirty="0">
                <a:latin typeface="Cambria" panose="02040503050406030204" pitchFamily="18" charset="0"/>
              </a:rPr>
              <a:t>ở </a:t>
            </a:r>
            <a:r>
              <a:rPr lang="vi-VN" sz="2400" dirty="0">
                <a:latin typeface="Cambria" panose="02040503050406030204" pitchFamily="18" charset="0"/>
              </a:rPr>
              <a:t>50 </a:t>
            </a:r>
            <a:r>
              <a:rPr lang="en-US" sz="2400" dirty="0" err="1">
                <a:latin typeface="Cambria" panose="02040503050406030204" pitchFamily="18" charset="0"/>
              </a:rPr>
              <a:t>tiểu</a:t>
            </a:r>
            <a:r>
              <a:rPr lang="en-US" sz="2400" dirty="0">
                <a:latin typeface="Cambria" panose="02040503050406030204" pitchFamily="18" charset="0"/>
              </a:rPr>
              <a:t> </a:t>
            </a:r>
            <a:r>
              <a:rPr lang="vi-VN" sz="2400" dirty="0">
                <a:latin typeface="Cambria" panose="02040503050406030204" pitchFamily="18" charset="0"/>
              </a:rPr>
              <a:t>bang.</a:t>
            </a:r>
          </a:p>
          <a:p>
            <a:pPr>
              <a:spcBef>
                <a:spcPts val="1800"/>
              </a:spcBef>
            </a:pPr>
            <a:r>
              <a:rPr lang="en-US" sz="2400" b="1" dirty="0">
                <a:latin typeface="Cambria" panose="02040503050406030204" pitchFamily="18" charset="0"/>
                <a:cs typeface="Arial" panose="020B0604020202020204" pitchFamily="34" charset="0"/>
              </a:rPr>
              <a:t>68 ca tử vong  </a:t>
            </a:r>
            <a:r>
              <a:rPr lang="vi-VN" sz="2400" dirty="0">
                <a:latin typeface="Cambria" panose="02040503050406030204" pitchFamily="18" charset="0"/>
              </a:rPr>
              <a:t>đã được xác nhận tại 29 tiểu bang</a:t>
            </a:r>
            <a:r>
              <a:rPr lang="en-US" sz="2400" dirty="0">
                <a:latin typeface="Cambria" panose="02040503050406030204" pitchFamily="18" charset="0"/>
              </a:rPr>
              <a:t>.</a:t>
            </a:r>
          </a:p>
          <a:p>
            <a:pPr>
              <a:spcBef>
                <a:spcPts val="1800"/>
              </a:spcBef>
            </a:pPr>
            <a:r>
              <a:rPr lang="en-US" sz="2400" dirty="0">
                <a:latin typeface="Cambria" panose="02040503050406030204" pitchFamily="18" charset="0"/>
                <a:cs typeface="Arial" panose="020B0604020202020204" pitchFamily="34" charset="0"/>
              </a:rPr>
              <a:t>15% số ca nhập viện d</a:t>
            </a:r>
            <a:r>
              <a:rPr lang="vi-VN" sz="2400" dirty="0">
                <a:latin typeface="Cambria" panose="02040503050406030204" pitchFamily="18" charset="0"/>
                <a:cs typeface="Arial" panose="020B0604020202020204" pitchFamily="34" charset="0"/>
              </a:rPr>
              <a:t>ư</a:t>
            </a:r>
            <a:r>
              <a:rPr lang="en-US" sz="2400" dirty="0">
                <a:latin typeface="Cambria" panose="02040503050406030204" pitchFamily="18" charset="0"/>
                <a:cs typeface="Arial" panose="020B0604020202020204" pitchFamily="34" charset="0"/>
              </a:rPr>
              <a:t>ới </a:t>
            </a:r>
            <a:r>
              <a:rPr lang="en-US" sz="2400" b="1" dirty="0">
                <a:latin typeface="Cambria" panose="02040503050406030204" pitchFamily="18" charset="0"/>
                <a:cs typeface="Arial" panose="020B0604020202020204" pitchFamily="34" charset="0"/>
              </a:rPr>
              <a:t>18 tuổi</a:t>
            </a:r>
            <a:r>
              <a:rPr lang="en-US" sz="2400" dirty="0">
                <a:latin typeface="Cambria" panose="02040503050406030204" pitchFamily="18" charset="0"/>
                <a:cs typeface="Arial" panose="020B0604020202020204" pitchFamily="34" charset="0"/>
              </a:rPr>
              <a:t>; 37% từ </a:t>
            </a:r>
            <a:r>
              <a:rPr lang="en-US" sz="2400" b="1" dirty="0">
                <a:latin typeface="Cambria" panose="02040503050406030204" pitchFamily="18" charset="0"/>
                <a:cs typeface="Arial" panose="020B0604020202020204" pitchFamily="34" charset="0"/>
              </a:rPr>
              <a:t>18-24 tuổi</a:t>
            </a:r>
            <a:r>
              <a:rPr lang="en-US" sz="2400" dirty="0">
                <a:latin typeface="Cambria" panose="02040503050406030204" pitchFamily="18" charset="0"/>
                <a:cs typeface="Arial" panose="020B0604020202020204" pitchFamily="34" charset="0"/>
              </a:rPr>
              <a:t>; tuổi trung bình 24.</a:t>
            </a:r>
          </a:p>
          <a:p>
            <a:endParaRPr lang="en-US" dirty="0">
              <a:latin typeface="Cambria" panose="02040503050406030204" pitchFamily="18" charset="0"/>
            </a:endParaRPr>
          </a:p>
        </p:txBody>
      </p:sp>
    </p:spTree>
    <p:extLst>
      <p:ext uri="{BB962C8B-B14F-4D97-AF65-F5344CB8AC3E}">
        <p14:creationId xmlns:p14="http://schemas.microsoft.com/office/powerpoint/2010/main" val="38257604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0038FF-CD0F-4A99-8CD3-BAAD9E4E3318}"/>
              </a:ext>
            </a:extLst>
          </p:cNvPr>
          <p:cNvSpPr>
            <a:spLocks noGrp="1"/>
          </p:cNvSpPr>
          <p:nvPr>
            <p:ph type="title"/>
          </p:nvPr>
        </p:nvSpPr>
        <p:spPr/>
        <p:txBody>
          <a:bodyPr>
            <a:normAutofit/>
          </a:bodyPr>
          <a:lstStyle/>
          <a:p>
            <a:r>
              <a:rPr lang="en-US" sz="4000" b="1" dirty="0">
                <a:solidFill>
                  <a:srgbClr val="0070C0"/>
                </a:solidFill>
                <a:latin typeface="Cambria" panose="02040503050406030204" pitchFamily="18" charset="0"/>
              </a:rPr>
              <a:t>Các </a:t>
            </a:r>
            <a:r>
              <a:rPr lang="en-US" sz="4000" b="1" dirty="0" err="1">
                <a:solidFill>
                  <a:srgbClr val="0070C0"/>
                </a:solidFill>
                <a:latin typeface="Cambria" panose="02040503050406030204" pitchFamily="18" charset="0"/>
              </a:rPr>
              <a:t>triệu</a:t>
            </a:r>
            <a:r>
              <a:rPr lang="en-US" sz="4000" b="1" dirty="0">
                <a:solidFill>
                  <a:srgbClr val="0070C0"/>
                </a:solidFill>
                <a:latin typeface="Cambria" panose="02040503050406030204" pitchFamily="18" charset="0"/>
              </a:rPr>
              <a:t> </a:t>
            </a:r>
            <a:r>
              <a:rPr lang="en-US" sz="4000" b="1" dirty="0" err="1">
                <a:solidFill>
                  <a:srgbClr val="0070C0"/>
                </a:solidFill>
                <a:latin typeface="Cambria" panose="02040503050406030204" pitchFamily="18" charset="0"/>
              </a:rPr>
              <a:t>chứng</a:t>
            </a:r>
            <a:r>
              <a:rPr lang="en-US" sz="4000" b="1" dirty="0">
                <a:solidFill>
                  <a:srgbClr val="0070C0"/>
                </a:solidFill>
                <a:latin typeface="Cambria" panose="02040503050406030204" pitchFamily="18" charset="0"/>
              </a:rPr>
              <a:t> </a:t>
            </a:r>
            <a:r>
              <a:rPr lang="en-US" sz="4000" b="1" dirty="0" err="1">
                <a:solidFill>
                  <a:srgbClr val="0070C0"/>
                </a:solidFill>
                <a:latin typeface="Cambria" panose="02040503050406030204" pitchFamily="18" charset="0"/>
              </a:rPr>
              <a:t>của</a:t>
            </a:r>
            <a:r>
              <a:rPr lang="en-US" sz="4000" b="1" dirty="0">
                <a:solidFill>
                  <a:srgbClr val="0070C0"/>
                </a:solidFill>
                <a:latin typeface="Cambria" panose="02040503050406030204" pitchFamily="18" charset="0"/>
              </a:rPr>
              <a:t> EVALI</a:t>
            </a:r>
          </a:p>
        </p:txBody>
      </p:sp>
      <p:sp>
        <p:nvSpPr>
          <p:cNvPr id="3" name="Content Placeholder 2">
            <a:extLst>
              <a:ext uri="{FF2B5EF4-FFF2-40B4-BE49-F238E27FC236}">
                <a16:creationId xmlns:a16="http://schemas.microsoft.com/office/drawing/2014/main" xmlns="" id="{9A89A866-002C-40AB-8778-90DC598C3B35}"/>
              </a:ext>
            </a:extLst>
          </p:cNvPr>
          <p:cNvSpPr>
            <a:spLocks noGrp="1"/>
          </p:cNvSpPr>
          <p:nvPr>
            <p:ph idx="1"/>
          </p:nvPr>
        </p:nvSpPr>
        <p:spPr>
          <a:xfrm>
            <a:off x="457200" y="1600200"/>
            <a:ext cx="8229600" cy="4983162"/>
          </a:xfrm>
        </p:spPr>
        <p:txBody>
          <a:bodyPr>
            <a:normAutofit/>
          </a:bodyPr>
          <a:lstStyle/>
          <a:p>
            <a:r>
              <a:rPr lang="en-US" sz="2400" dirty="0">
                <a:latin typeface="Cambria" panose="02040503050406030204" pitchFamily="18" charset="0"/>
              </a:rPr>
              <a:t>Khó thở</a:t>
            </a:r>
          </a:p>
          <a:p>
            <a:r>
              <a:rPr lang="en-US" sz="2400" dirty="0">
                <a:latin typeface="Cambria" panose="02040503050406030204" pitchFamily="18" charset="0"/>
              </a:rPr>
              <a:t>Ho</a:t>
            </a:r>
          </a:p>
          <a:p>
            <a:r>
              <a:rPr lang="en-US" sz="2400" dirty="0">
                <a:latin typeface="Cambria" panose="02040503050406030204" pitchFamily="18" charset="0"/>
              </a:rPr>
              <a:t>Đau ngực</a:t>
            </a:r>
          </a:p>
          <a:p>
            <a:r>
              <a:rPr lang="en-US" sz="2400" dirty="0">
                <a:latin typeface="Cambria" panose="02040503050406030204" pitchFamily="18" charset="0"/>
              </a:rPr>
              <a:t>Sốt, ớn lạnh</a:t>
            </a:r>
          </a:p>
          <a:p>
            <a:r>
              <a:rPr lang="en-US" sz="2400" dirty="0">
                <a:latin typeface="Cambria" panose="02040503050406030204" pitchFamily="18" charset="0"/>
              </a:rPr>
              <a:t>Tiêu chảy, buồn nôn và nôn</a:t>
            </a:r>
          </a:p>
          <a:p>
            <a:r>
              <a:rPr lang="en-US" sz="2400" dirty="0">
                <a:latin typeface="Cambria" panose="02040503050406030204" pitchFamily="18" charset="0"/>
              </a:rPr>
              <a:t>Nhịp tim nhanh</a:t>
            </a:r>
          </a:p>
          <a:p>
            <a:r>
              <a:rPr lang="en-US" sz="2400" dirty="0">
                <a:latin typeface="Cambria" panose="02040503050406030204" pitchFamily="18" charset="0"/>
              </a:rPr>
              <a:t>Thở nhanh và nông </a:t>
            </a:r>
          </a:p>
          <a:p>
            <a:r>
              <a:rPr lang="en-US" sz="2400" dirty="0">
                <a:latin typeface="Cambria" panose="02040503050406030204" pitchFamily="18" charset="0"/>
              </a:rPr>
              <a:t>Phổi có các điểm mờ rải rác</a:t>
            </a:r>
          </a:p>
          <a:p>
            <a:r>
              <a:rPr lang="en-US" sz="2400" dirty="0">
                <a:latin typeface="Cambria" panose="02040503050406030204" pitchFamily="18" charset="0"/>
              </a:rPr>
              <a:t>Có tiền sử đã và đang dùng TLĐT trong 3 tháng qua</a:t>
            </a:r>
          </a:p>
          <a:p>
            <a:r>
              <a:rPr lang="en-US" sz="2400" dirty="0">
                <a:latin typeface="Cambria" panose="02040503050406030204" pitchFamily="18" charset="0"/>
              </a:rPr>
              <a:t>Loại trừ các bệnh nhiễm trùng phổi khác</a:t>
            </a:r>
          </a:p>
          <a:p>
            <a:endParaRPr lang="en-US" sz="2400" dirty="0">
              <a:latin typeface="Cambria" panose="02040503050406030204" pitchFamily="18" charset="0"/>
            </a:endParaRPr>
          </a:p>
          <a:p>
            <a:endParaRPr lang="en-US" sz="2400" dirty="0">
              <a:latin typeface="Cambria" panose="02040503050406030204" pitchFamily="18" charset="0"/>
            </a:endParaRPr>
          </a:p>
        </p:txBody>
      </p:sp>
    </p:spTree>
    <p:extLst>
      <p:ext uri="{BB962C8B-B14F-4D97-AF65-F5344CB8AC3E}">
        <p14:creationId xmlns:p14="http://schemas.microsoft.com/office/powerpoint/2010/main" val="30722897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5DB1F478-40BB-174E-8F35-5D3C6DE62A60}"/>
              </a:ext>
            </a:extLst>
          </p:cNvPr>
          <p:cNvSpPr>
            <a:spLocks noGrp="1"/>
          </p:cNvSpPr>
          <p:nvPr>
            <p:ph idx="1"/>
          </p:nvPr>
        </p:nvSpPr>
        <p:spPr>
          <a:xfrm>
            <a:off x="299004" y="809792"/>
            <a:ext cx="5126400" cy="5160779"/>
          </a:xfrm>
        </p:spPr>
        <p:txBody>
          <a:bodyPr>
            <a:noAutofit/>
          </a:bodyPr>
          <a:lstStyle/>
          <a:p>
            <a:r>
              <a:rPr lang="en-US" sz="2400" dirty="0" err="1">
                <a:latin typeface="Cambria" panose="02040503050406030204" pitchFamily="18" charset="0"/>
              </a:rPr>
              <a:t>Các</a:t>
            </a:r>
            <a:r>
              <a:rPr lang="en-US" sz="2400" dirty="0">
                <a:latin typeface="Cambria" panose="02040503050406030204" pitchFamily="18" charset="0"/>
              </a:rPr>
              <a:t> </a:t>
            </a:r>
            <a:r>
              <a:rPr lang="en-US" sz="2400" dirty="0" err="1">
                <a:latin typeface="Cambria" panose="02040503050406030204" pitchFamily="18" charset="0"/>
              </a:rPr>
              <a:t>thiết</a:t>
            </a:r>
            <a:r>
              <a:rPr lang="en-US" sz="2400" dirty="0">
                <a:latin typeface="Cambria" panose="02040503050406030204" pitchFamily="18" charset="0"/>
              </a:rPr>
              <a:t> </a:t>
            </a:r>
            <a:r>
              <a:rPr lang="en-US" sz="2400" dirty="0" err="1">
                <a:latin typeface="Cambria" panose="02040503050406030204" pitchFamily="18" charset="0"/>
              </a:rPr>
              <a:t>bị</a:t>
            </a:r>
            <a:r>
              <a:rPr lang="en-US" sz="2400" dirty="0">
                <a:latin typeface="Cambria" panose="02040503050406030204" pitchFamily="18" charset="0"/>
              </a:rPr>
              <a:t> </a:t>
            </a:r>
            <a:r>
              <a:rPr lang="en-US" sz="2400" dirty="0" err="1">
                <a:latin typeface="Cambria" panose="02040503050406030204" pitchFamily="18" charset="0"/>
              </a:rPr>
              <a:t>trong</a:t>
            </a:r>
            <a:r>
              <a:rPr lang="en-US" sz="2400" dirty="0">
                <a:latin typeface="Cambria" panose="02040503050406030204" pitchFamily="18" charset="0"/>
              </a:rPr>
              <a:t> </a:t>
            </a:r>
            <a:r>
              <a:rPr lang="en-US" sz="2400" dirty="0" err="1">
                <a:latin typeface="Cambria" panose="02040503050406030204" pitchFamily="18" charset="0"/>
              </a:rPr>
              <a:t>thuốc</a:t>
            </a:r>
            <a:r>
              <a:rPr lang="en-US" sz="2400" dirty="0">
                <a:latin typeface="Cambria" panose="02040503050406030204" pitchFamily="18" charset="0"/>
              </a:rPr>
              <a:t> </a:t>
            </a:r>
            <a:r>
              <a:rPr lang="en-US" sz="2400" dirty="0" err="1">
                <a:latin typeface="Cambria" panose="02040503050406030204" pitchFamily="18" charset="0"/>
              </a:rPr>
              <a:t>lá</a:t>
            </a:r>
            <a:r>
              <a:rPr lang="en-US" sz="2400" dirty="0">
                <a:latin typeface="Cambria" panose="02040503050406030204" pitchFamily="18" charset="0"/>
              </a:rPr>
              <a:t> </a:t>
            </a:r>
            <a:r>
              <a:rPr lang="en-US" sz="2400" dirty="0" err="1">
                <a:latin typeface="Cambria" panose="02040503050406030204" pitchFamily="18" charset="0"/>
              </a:rPr>
              <a:t>điện</a:t>
            </a:r>
            <a:r>
              <a:rPr lang="en-US" sz="2400" dirty="0">
                <a:latin typeface="Cambria" panose="02040503050406030204" pitchFamily="18" charset="0"/>
              </a:rPr>
              <a:t> </a:t>
            </a:r>
            <a:r>
              <a:rPr lang="en-US" sz="2400" dirty="0" err="1">
                <a:latin typeface="Cambria" panose="02040503050406030204" pitchFamily="18" charset="0"/>
              </a:rPr>
              <a:t>tử</a:t>
            </a:r>
            <a:r>
              <a:rPr lang="en-US" sz="2400" dirty="0">
                <a:latin typeface="Cambria" panose="02040503050406030204" pitchFamily="18" charset="0"/>
              </a:rPr>
              <a:t> </a:t>
            </a:r>
            <a:r>
              <a:rPr lang="en-US" sz="2400" dirty="0" err="1">
                <a:latin typeface="Cambria" panose="02040503050406030204" pitchFamily="18" charset="0"/>
              </a:rPr>
              <a:t>có</a:t>
            </a:r>
            <a:r>
              <a:rPr lang="en-US" sz="2400" dirty="0">
                <a:latin typeface="Cambria" panose="02040503050406030204" pitchFamily="18" charset="0"/>
              </a:rPr>
              <a:t> </a:t>
            </a:r>
            <a:r>
              <a:rPr lang="en-US" sz="2400" dirty="0" err="1">
                <a:latin typeface="Cambria" panose="02040503050406030204" pitchFamily="18" charset="0"/>
              </a:rPr>
              <a:t>thể</a:t>
            </a:r>
            <a:r>
              <a:rPr lang="en-US" sz="2400" dirty="0">
                <a:latin typeface="Cambria" panose="02040503050406030204" pitchFamily="18" charset="0"/>
              </a:rPr>
              <a:t> </a:t>
            </a:r>
            <a:r>
              <a:rPr lang="en-US" sz="2400" dirty="0" err="1">
                <a:latin typeface="Cambria" panose="02040503050406030204" pitchFamily="18" charset="0"/>
              </a:rPr>
              <a:t>hỏng</a:t>
            </a:r>
            <a:r>
              <a:rPr lang="en-US" sz="2400" dirty="0">
                <a:latin typeface="Cambria" panose="02040503050406030204" pitchFamily="18" charset="0"/>
              </a:rPr>
              <a:t>, </a:t>
            </a:r>
            <a:r>
              <a:rPr lang="en-US" sz="2400" dirty="0" err="1">
                <a:latin typeface="Cambria" panose="02040503050406030204" pitchFamily="18" charset="0"/>
              </a:rPr>
              <a:t>lỗi</a:t>
            </a:r>
            <a:r>
              <a:rPr lang="en-US" sz="2400" dirty="0">
                <a:latin typeface="Cambria" panose="02040503050406030204" pitchFamily="18" charset="0"/>
              </a:rPr>
              <a:t> </a:t>
            </a:r>
            <a:r>
              <a:rPr lang="en-US" sz="2400" dirty="0" err="1">
                <a:latin typeface="Cambria" panose="02040503050406030204" pitchFamily="18" charset="0"/>
              </a:rPr>
              <a:t>và</a:t>
            </a:r>
            <a:r>
              <a:rPr lang="en-US" sz="2400" dirty="0">
                <a:latin typeface="Cambria" panose="02040503050406030204" pitchFamily="18" charset="0"/>
              </a:rPr>
              <a:t> </a:t>
            </a:r>
            <a:r>
              <a:rPr lang="en-US" sz="2400" dirty="0" err="1">
                <a:latin typeface="Cambria" panose="02040503050406030204" pitchFamily="18" charset="0"/>
              </a:rPr>
              <a:t>gây</a:t>
            </a:r>
            <a:r>
              <a:rPr lang="en-US" sz="2400" dirty="0">
                <a:latin typeface="Cambria" panose="02040503050406030204" pitchFamily="18" charset="0"/>
              </a:rPr>
              <a:t> </a:t>
            </a:r>
            <a:r>
              <a:rPr lang="en-US" sz="2400" dirty="0" err="1">
                <a:latin typeface="Cambria" panose="02040503050406030204" pitchFamily="18" charset="0"/>
              </a:rPr>
              <a:t>nổ</a:t>
            </a:r>
            <a:r>
              <a:rPr lang="en-US" sz="2400" dirty="0">
                <a:latin typeface="Cambria" panose="02040503050406030204" pitchFamily="18" charset="0"/>
              </a:rPr>
              <a:t> </a:t>
            </a:r>
            <a:r>
              <a:rPr lang="en-US" sz="2400" dirty="0" err="1">
                <a:latin typeface="Cambria" panose="02040503050406030204" pitchFamily="18" charset="0"/>
              </a:rPr>
              <a:t>từ</a:t>
            </a:r>
            <a:r>
              <a:rPr lang="en-US" sz="2400" dirty="0">
                <a:latin typeface="Cambria" panose="02040503050406030204" pitchFamily="18" charset="0"/>
              </a:rPr>
              <a:t> </a:t>
            </a:r>
            <a:r>
              <a:rPr lang="en-US" sz="2400" dirty="0" err="1">
                <a:latin typeface="Cambria" panose="02040503050406030204" pitchFamily="18" charset="0"/>
              </a:rPr>
              <a:t>đó</a:t>
            </a:r>
            <a:r>
              <a:rPr lang="en-US" sz="2400" dirty="0">
                <a:latin typeface="Cambria" panose="02040503050406030204" pitchFamily="18" charset="0"/>
              </a:rPr>
              <a:t>:</a:t>
            </a:r>
          </a:p>
          <a:p>
            <a:pPr lvl="1"/>
            <a:r>
              <a:rPr lang="en-US" sz="2400" dirty="0" err="1">
                <a:latin typeface="Cambria" panose="02040503050406030204" pitchFamily="18" charset="0"/>
              </a:rPr>
              <a:t>Tổn</a:t>
            </a:r>
            <a:r>
              <a:rPr lang="en-US" sz="2400" dirty="0">
                <a:latin typeface="Cambria" panose="02040503050406030204" pitchFamily="18" charset="0"/>
              </a:rPr>
              <a:t> </a:t>
            </a:r>
            <a:r>
              <a:rPr lang="en-US" sz="2400" dirty="0" err="1">
                <a:latin typeface="Cambria" panose="02040503050406030204" pitchFamily="18" charset="0"/>
              </a:rPr>
              <a:t>thất</a:t>
            </a:r>
            <a:r>
              <a:rPr lang="en-US" sz="2400" dirty="0">
                <a:latin typeface="Cambria" panose="02040503050406030204" pitchFamily="18" charset="0"/>
              </a:rPr>
              <a:t> </a:t>
            </a:r>
            <a:r>
              <a:rPr lang="en-US" sz="2400" dirty="0" err="1">
                <a:latin typeface="Cambria" panose="02040503050406030204" pitchFamily="18" charset="0"/>
              </a:rPr>
              <a:t>tài</a:t>
            </a:r>
            <a:r>
              <a:rPr lang="en-US" sz="2400" dirty="0">
                <a:latin typeface="Cambria" panose="02040503050406030204" pitchFamily="18" charset="0"/>
              </a:rPr>
              <a:t> </a:t>
            </a:r>
            <a:r>
              <a:rPr lang="en-US" sz="2400" dirty="0" err="1">
                <a:latin typeface="Cambria" panose="02040503050406030204" pitchFamily="18" charset="0"/>
              </a:rPr>
              <a:t>sản</a:t>
            </a:r>
            <a:endParaRPr lang="en-US" sz="2400" dirty="0">
              <a:latin typeface="Cambria" panose="02040503050406030204" pitchFamily="18" charset="0"/>
            </a:endParaRPr>
          </a:p>
          <a:p>
            <a:pPr lvl="1"/>
            <a:r>
              <a:rPr lang="en-US" sz="2400" dirty="0" err="1">
                <a:latin typeface="Cambria" panose="02040503050406030204" pitchFamily="18" charset="0"/>
              </a:rPr>
              <a:t>Chấn</a:t>
            </a:r>
            <a:r>
              <a:rPr lang="en-US" sz="2400" dirty="0">
                <a:latin typeface="Cambria" panose="02040503050406030204" pitchFamily="18" charset="0"/>
              </a:rPr>
              <a:t> </a:t>
            </a:r>
            <a:r>
              <a:rPr lang="en-US" sz="2400" dirty="0" err="1">
                <a:latin typeface="Cambria" panose="02040503050406030204" pitchFamily="18" charset="0"/>
              </a:rPr>
              <a:t>th</a:t>
            </a:r>
            <a:r>
              <a:rPr lang="vi-VN" sz="2400" dirty="0">
                <a:latin typeface="Cambria" panose="02040503050406030204" pitchFamily="18" charset="0"/>
              </a:rPr>
              <a:t>ư</a:t>
            </a:r>
            <a:r>
              <a:rPr lang="en-US" sz="2400" dirty="0" err="1">
                <a:latin typeface="Cambria" panose="02040503050406030204" pitchFamily="18" charset="0"/>
              </a:rPr>
              <a:t>ơng</a:t>
            </a:r>
            <a:r>
              <a:rPr lang="en-US" sz="2400" dirty="0">
                <a:latin typeface="Cambria" panose="02040503050406030204" pitchFamily="18" charset="0"/>
              </a:rPr>
              <a:t> </a:t>
            </a:r>
            <a:r>
              <a:rPr lang="en-US" sz="2400" dirty="0" err="1">
                <a:latin typeface="Cambria" panose="02040503050406030204" pitchFamily="18" charset="0"/>
              </a:rPr>
              <a:t>nghiêm</a:t>
            </a:r>
            <a:r>
              <a:rPr lang="en-US" sz="2400" dirty="0">
                <a:latin typeface="Cambria" panose="02040503050406030204" pitchFamily="18" charset="0"/>
              </a:rPr>
              <a:t> </a:t>
            </a:r>
            <a:r>
              <a:rPr lang="en-US" sz="2400" dirty="0" err="1">
                <a:latin typeface="Cambria" panose="02040503050406030204" pitchFamily="18" charset="0"/>
              </a:rPr>
              <a:t>trọng</a:t>
            </a:r>
            <a:r>
              <a:rPr lang="en-US" sz="2400" dirty="0">
                <a:latin typeface="Cambria" panose="02040503050406030204" pitchFamily="18" charset="0"/>
              </a:rPr>
              <a:t>:</a:t>
            </a:r>
          </a:p>
          <a:p>
            <a:pPr lvl="2"/>
            <a:r>
              <a:rPr lang="en-US" dirty="0" err="1">
                <a:latin typeface="Cambria" panose="02040503050406030204" pitchFamily="18" charset="0"/>
              </a:rPr>
              <a:t>Miệng</a:t>
            </a:r>
            <a:r>
              <a:rPr lang="en-US" dirty="0">
                <a:latin typeface="Cambria" panose="02040503050406030204" pitchFamily="18" charset="0"/>
              </a:rPr>
              <a:t>, </a:t>
            </a:r>
            <a:r>
              <a:rPr lang="en-US" dirty="0" err="1">
                <a:latin typeface="Cambria" panose="02040503050406030204" pitchFamily="18" charset="0"/>
              </a:rPr>
              <a:t>mặt</a:t>
            </a:r>
            <a:r>
              <a:rPr lang="en-US" dirty="0">
                <a:latin typeface="Cambria" panose="02040503050406030204" pitchFamily="18" charset="0"/>
              </a:rPr>
              <a:t>, </a:t>
            </a:r>
            <a:r>
              <a:rPr lang="en-US" dirty="0" err="1">
                <a:latin typeface="Cambria" panose="02040503050406030204" pitchFamily="18" charset="0"/>
              </a:rPr>
              <a:t>cổ</a:t>
            </a:r>
            <a:endParaRPr lang="en-US" dirty="0">
              <a:latin typeface="Cambria" panose="02040503050406030204" pitchFamily="18" charset="0"/>
            </a:endParaRPr>
          </a:p>
          <a:p>
            <a:pPr lvl="2"/>
            <a:r>
              <a:rPr lang="en-US" dirty="0" err="1">
                <a:latin typeface="Cambria" panose="02040503050406030204" pitchFamily="18" charset="0"/>
              </a:rPr>
              <a:t>Mắt</a:t>
            </a:r>
            <a:r>
              <a:rPr lang="en-US" dirty="0">
                <a:latin typeface="Cambria" panose="02040503050406030204" pitchFamily="18" charset="0"/>
              </a:rPr>
              <a:t> </a:t>
            </a:r>
            <a:r>
              <a:rPr lang="en-US" dirty="0" err="1">
                <a:latin typeface="Cambria" panose="02040503050406030204" pitchFamily="18" charset="0"/>
              </a:rPr>
              <a:t>mũi</a:t>
            </a:r>
            <a:r>
              <a:rPr lang="en-US" dirty="0">
                <a:latin typeface="Cambria" panose="02040503050406030204" pitchFamily="18" charset="0"/>
              </a:rPr>
              <a:t>, </a:t>
            </a:r>
          </a:p>
          <a:p>
            <a:pPr lvl="2"/>
            <a:r>
              <a:rPr lang="en-US" dirty="0">
                <a:latin typeface="Cambria" panose="02040503050406030204" pitchFamily="18" charset="0"/>
              </a:rPr>
              <a:t>X</a:t>
            </a:r>
            <a:r>
              <a:rPr lang="vi-VN" dirty="0">
                <a:latin typeface="Cambria" panose="02040503050406030204" pitchFamily="18" charset="0"/>
              </a:rPr>
              <a:t>ư</a:t>
            </a:r>
            <a:r>
              <a:rPr lang="en-US" dirty="0" err="1">
                <a:latin typeface="Cambria" panose="02040503050406030204" pitchFamily="18" charset="0"/>
              </a:rPr>
              <a:t>ơng</a:t>
            </a:r>
            <a:r>
              <a:rPr lang="en-US" dirty="0">
                <a:latin typeface="Cambria" panose="02040503050406030204" pitchFamily="18" charset="0"/>
              </a:rPr>
              <a:t> </a:t>
            </a:r>
            <a:r>
              <a:rPr lang="en-US" dirty="0" err="1">
                <a:latin typeface="Cambria" panose="02040503050406030204" pitchFamily="18" charset="0"/>
              </a:rPr>
              <a:t>hàm</a:t>
            </a:r>
            <a:endParaRPr lang="en-GB" b="1" dirty="0">
              <a:latin typeface="Cambria" panose="02040503050406030204" pitchFamily="18" charset="0"/>
            </a:endParaRPr>
          </a:p>
          <a:p>
            <a:r>
              <a:rPr lang="en-GB" sz="2400" dirty="0" err="1">
                <a:latin typeface="Cambria" panose="02040503050406030204" pitchFamily="18" charset="0"/>
              </a:rPr>
              <a:t>Ví</a:t>
            </a:r>
            <a:r>
              <a:rPr lang="en-GB" sz="2400" dirty="0">
                <a:latin typeface="Cambria" panose="02040503050406030204" pitchFamily="18" charset="0"/>
              </a:rPr>
              <a:t> </a:t>
            </a:r>
            <a:r>
              <a:rPr lang="en-GB" sz="2400" dirty="0" err="1">
                <a:latin typeface="Cambria" panose="02040503050406030204" pitchFamily="18" charset="0"/>
              </a:rPr>
              <a:t>dụ</a:t>
            </a:r>
            <a:r>
              <a:rPr lang="en-GB" sz="2400" dirty="0">
                <a:latin typeface="Cambria" panose="02040503050406030204" pitchFamily="18" charset="0"/>
              </a:rPr>
              <a:t>:</a:t>
            </a:r>
          </a:p>
          <a:p>
            <a:pPr>
              <a:buFont typeface="Wingdings" panose="05000000000000000000" pitchFamily="2" charset="2"/>
              <a:buChar char="§"/>
            </a:pPr>
            <a:r>
              <a:rPr lang="en-GB" sz="2400" b="1" dirty="0" err="1">
                <a:latin typeface="Cambria" panose="02040503050406030204" pitchFamily="18" charset="0"/>
              </a:rPr>
              <a:t>Một</a:t>
            </a:r>
            <a:r>
              <a:rPr lang="en-GB" sz="2400" b="1" dirty="0">
                <a:latin typeface="Cambria" panose="02040503050406030204" pitchFamily="18" charset="0"/>
              </a:rPr>
              <a:t> pin </a:t>
            </a:r>
            <a:r>
              <a:rPr lang="en-GB" sz="2400" b="1" dirty="0" err="1">
                <a:latin typeface="Cambria" panose="02040503050406030204" pitchFamily="18" charset="0"/>
              </a:rPr>
              <a:t>thuốc</a:t>
            </a:r>
            <a:r>
              <a:rPr lang="en-GB" sz="2400" b="1" dirty="0">
                <a:latin typeface="Cambria" panose="02040503050406030204" pitchFamily="18" charset="0"/>
              </a:rPr>
              <a:t> </a:t>
            </a:r>
            <a:r>
              <a:rPr lang="en-GB" sz="2400" b="1" dirty="0" err="1">
                <a:latin typeface="Cambria" panose="02040503050406030204" pitchFamily="18" charset="0"/>
              </a:rPr>
              <a:t>lá</a:t>
            </a:r>
            <a:r>
              <a:rPr lang="en-GB" sz="2400" b="1" dirty="0">
                <a:latin typeface="Cambria" panose="02040503050406030204" pitchFamily="18" charset="0"/>
              </a:rPr>
              <a:t> </a:t>
            </a:r>
            <a:r>
              <a:rPr lang="en-GB" sz="2400" b="1" dirty="0" err="1">
                <a:latin typeface="Cambria" panose="02040503050406030204" pitchFamily="18" charset="0"/>
              </a:rPr>
              <a:t>điện</a:t>
            </a:r>
            <a:r>
              <a:rPr lang="en-GB" sz="2400" b="1" dirty="0">
                <a:latin typeface="Cambria" panose="02040503050406030204" pitchFamily="18" charset="0"/>
              </a:rPr>
              <a:t> t</a:t>
            </a:r>
            <a:r>
              <a:rPr lang="en-US" sz="2400" b="1" dirty="0">
                <a:latin typeface="Cambria" panose="02040503050406030204" pitchFamily="18" charset="0"/>
              </a:rPr>
              <a:t>ử </a:t>
            </a:r>
            <a:r>
              <a:rPr lang="en-US" sz="2400" b="1" dirty="0" err="1">
                <a:latin typeface="Cambria" panose="02040503050406030204" pitchFamily="18" charset="0"/>
              </a:rPr>
              <a:t>nổ</a:t>
            </a:r>
            <a:r>
              <a:rPr lang="en-US" sz="2400" b="1" dirty="0">
                <a:latin typeface="Cambria" panose="02040503050406030204" pitchFamily="18" charset="0"/>
              </a:rPr>
              <a:t> </a:t>
            </a:r>
            <a:r>
              <a:rPr lang="en-US" sz="2400" b="1" dirty="0" err="1">
                <a:latin typeface="Cambria" panose="02040503050406030204" pitchFamily="18" charset="0"/>
              </a:rPr>
              <a:t>trong</a:t>
            </a:r>
            <a:r>
              <a:rPr lang="en-US" sz="2400" b="1" dirty="0">
                <a:latin typeface="Cambria" panose="02040503050406030204" pitchFamily="18" charset="0"/>
              </a:rPr>
              <a:t> </a:t>
            </a:r>
            <a:r>
              <a:rPr lang="en-US" sz="2400" b="1" dirty="0" err="1">
                <a:latin typeface="Cambria" panose="02040503050406030204" pitchFamily="18" charset="0"/>
              </a:rPr>
              <a:t>miệng</a:t>
            </a:r>
            <a:r>
              <a:rPr lang="en-US" sz="2400" b="1" dirty="0">
                <a:latin typeface="Cambria" panose="02040503050406030204" pitchFamily="18" charset="0"/>
              </a:rPr>
              <a:t> </a:t>
            </a:r>
            <a:r>
              <a:rPr lang="en-US" sz="2400" b="1" dirty="0" err="1">
                <a:latin typeface="Cambria" panose="02040503050406030204" pitchFamily="18" charset="0"/>
              </a:rPr>
              <a:t>cậu</a:t>
            </a:r>
            <a:r>
              <a:rPr lang="en-US" sz="2400" b="1" dirty="0">
                <a:latin typeface="Cambria" panose="02040503050406030204" pitchFamily="18" charset="0"/>
              </a:rPr>
              <a:t> </a:t>
            </a:r>
            <a:r>
              <a:rPr lang="en-US" sz="2400" b="1" dirty="0" err="1">
                <a:latin typeface="Cambria" panose="02040503050406030204" pitchFamily="18" charset="0"/>
              </a:rPr>
              <a:t>bé</a:t>
            </a:r>
            <a:r>
              <a:rPr lang="en-GB" sz="2400" dirty="0">
                <a:latin typeface="Cambria" panose="02040503050406030204" pitchFamily="18" charset="0"/>
              </a:rPr>
              <a:t> </a:t>
            </a:r>
            <a:r>
              <a:rPr lang="en-GB" sz="2400" b="1" dirty="0">
                <a:solidFill>
                  <a:srgbClr val="FF0000"/>
                </a:solidFill>
                <a:latin typeface="Cambria" panose="02040503050406030204" pitchFamily="18" charset="0"/>
              </a:rPr>
              <a:t>17 </a:t>
            </a:r>
            <a:r>
              <a:rPr lang="en-GB" sz="2400" b="1" dirty="0" err="1">
                <a:solidFill>
                  <a:srgbClr val="FF0000"/>
                </a:solidFill>
                <a:latin typeface="Cambria" panose="02040503050406030204" pitchFamily="18" charset="0"/>
              </a:rPr>
              <a:t>tuổi</a:t>
            </a:r>
            <a:r>
              <a:rPr lang="en-GB" sz="2400" dirty="0">
                <a:latin typeface="Cambria" panose="02040503050406030204" pitchFamily="18" charset="0"/>
              </a:rPr>
              <a:t>. </a:t>
            </a:r>
          </a:p>
          <a:p>
            <a:pPr>
              <a:buFont typeface="Wingdings" panose="05000000000000000000" pitchFamily="2" charset="2"/>
              <a:buChar char="§"/>
            </a:pPr>
            <a:r>
              <a:rPr lang="en-GB" sz="2400" dirty="0" err="1">
                <a:latin typeface="Cambria" panose="02040503050406030204" pitchFamily="18" charset="0"/>
              </a:rPr>
              <a:t>Phải</a:t>
            </a:r>
            <a:r>
              <a:rPr lang="en-GB" sz="2400" dirty="0">
                <a:latin typeface="Cambria" panose="02040503050406030204" pitchFamily="18" charset="0"/>
              </a:rPr>
              <a:t> </a:t>
            </a:r>
            <a:r>
              <a:rPr lang="en-GB" sz="2400" dirty="0" err="1">
                <a:latin typeface="Cambria" panose="02040503050406030204" pitchFamily="18" charset="0"/>
              </a:rPr>
              <a:t>phẫu</a:t>
            </a:r>
            <a:r>
              <a:rPr lang="en-GB" sz="2400" dirty="0">
                <a:latin typeface="Cambria" panose="02040503050406030204" pitchFamily="18" charset="0"/>
              </a:rPr>
              <a:t> </a:t>
            </a:r>
            <a:r>
              <a:rPr lang="en-GB" sz="2400" dirty="0" err="1">
                <a:latin typeface="Cambria" panose="02040503050406030204" pitchFamily="18" charset="0"/>
              </a:rPr>
              <a:t>thuật</a:t>
            </a:r>
            <a:r>
              <a:rPr lang="en-GB" sz="2400" dirty="0">
                <a:latin typeface="Cambria" panose="02040503050406030204" pitchFamily="18" charset="0"/>
              </a:rPr>
              <a:t> </a:t>
            </a:r>
            <a:r>
              <a:rPr lang="en-GB" sz="2400" dirty="0" err="1">
                <a:latin typeface="Cambria" panose="02040503050406030204" pitchFamily="18" charset="0"/>
              </a:rPr>
              <a:t>cố</a:t>
            </a:r>
            <a:r>
              <a:rPr lang="en-GB" sz="2400" dirty="0">
                <a:latin typeface="Cambria" panose="02040503050406030204" pitchFamily="18" charset="0"/>
              </a:rPr>
              <a:t> </a:t>
            </a:r>
            <a:r>
              <a:rPr lang="en-GB" sz="2400" dirty="0" err="1">
                <a:latin typeface="Cambria" panose="02040503050406030204" pitchFamily="18" charset="0"/>
              </a:rPr>
              <a:t>định</a:t>
            </a:r>
            <a:r>
              <a:rPr lang="en-GB" sz="2400" dirty="0">
                <a:latin typeface="Cambria" panose="02040503050406030204" pitchFamily="18" charset="0"/>
              </a:rPr>
              <a:t> x</a:t>
            </a:r>
            <a:r>
              <a:rPr lang="vi-VN" sz="2400" dirty="0">
                <a:latin typeface="Cambria" panose="02040503050406030204" pitchFamily="18" charset="0"/>
              </a:rPr>
              <a:t>ư</a:t>
            </a:r>
            <a:r>
              <a:rPr lang="en-US" sz="2400" dirty="0" err="1">
                <a:latin typeface="Cambria" panose="02040503050406030204" pitchFamily="18" charset="0"/>
              </a:rPr>
              <a:t>ơng</a:t>
            </a:r>
            <a:r>
              <a:rPr lang="en-US" sz="2400" dirty="0">
                <a:latin typeface="Cambria" panose="02040503050406030204" pitchFamily="18" charset="0"/>
              </a:rPr>
              <a:t>, </a:t>
            </a:r>
            <a:r>
              <a:rPr lang="en-US" sz="2400" dirty="0" err="1">
                <a:latin typeface="Cambria" panose="02040503050406030204" pitchFamily="18" charset="0"/>
              </a:rPr>
              <a:t>loại</a:t>
            </a:r>
            <a:r>
              <a:rPr lang="en-US" sz="2400" dirty="0">
                <a:latin typeface="Cambria" panose="02040503050406030204" pitchFamily="18" charset="0"/>
              </a:rPr>
              <a:t> </a:t>
            </a:r>
            <a:r>
              <a:rPr lang="en-US" sz="2400" dirty="0" err="1">
                <a:latin typeface="Cambria" panose="02040503050406030204" pitchFamily="18" charset="0"/>
              </a:rPr>
              <a:t>bỏ</a:t>
            </a:r>
            <a:r>
              <a:rPr lang="en-US" sz="2400" dirty="0">
                <a:latin typeface="Cambria" panose="02040503050406030204" pitchFamily="18" charset="0"/>
              </a:rPr>
              <a:t> </a:t>
            </a:r>
            <a:r>
              <a:rPr lang="en-US" sz="2400" dirty="0" err="1">
                <a:latin typeface="Cambria" panose="02040503050406030204" pitchFamily="18" charset="0"/>
              </a:rPr>
              <a:t>răng</a:t>
            </a:r>
            <a:r>
              <a:rPr lang="en-US" sz="2400" dirty="0">
                <a:latin typeface="Cambria" panose="02040503050406030204" pitchFamily="18" charset="0"/>
              </a:rPr>
              <a:t> </a:t>
            </a:r>
            <a:r>
              <a:rPr lang="en-US" sz="2400" dirty="0" err="1">
                <a:latin typeface="Cambria" panose="02040503050406030204" pitchFamily="18" charset="0"/>
              </a:rPr>
              <a:t>và</a:t>
            </a:r>
            <a:r>
              <a:rPr lang="en-US" sz="2400" dirty="0">
                <a:latin typeface="Cambria" panose="02040503050406030204" pitchFamily="18" charset="0"/>
              </a:rPr>
              <a:t> </a:t>
            </a:r>
            <a:r>
              <a:rPr lang="en-US" sz="2400" dirty="0" err="1">
                <a:latin typeface="Cambria" panose="02040503050406030204" pitchFamily="18" charset="0"/>
              </a:rPr>
              <a:t>mô</a:t>
            </a:r>
            <a:r>
              <a:rPr lang="en-US" sz="2400" dirty="0">
                <a:latin typeface="Cambria" panose="02040503050406030204" pitchFamily="18" charset="0"/>
              </a:rPr>
              <a:t> </a:t>
            </a:r>
            <a:r>
              <a:rPr lang="en-US" sz="2400" dirty="0" err="1">
                <a:latin typeface="Cambria" panose="02040503050406030204" pitchFamily="18" charset="0"/>
              </a:rPr>
              <a:t>hỏng</a:t>
            </a:r>
            <a:r>
              <a:rPr lang="en-GB" sz="2400" dirty="0">
                <a:latin typeface="Cambria" panose="02040503050406030204" pitchFamily="18" charset="0"/>
              </a:rPr>
              <a:t>. </a:t>
            </a:r>
          </a:p>
          <a:p>
            <a:pPr>
              <a:buFont typeface="Wingdings" panose="05000000000000000000" pitchFamily="2" charset="2"/>
              <a:buChar char="§"/>
            </a:pPr>
            <a:r>
              <a:rPr lang="en-GB" sz="2400" dirty="0" err="1">
                <a:latin typeface="Cambria" panose="02040503050406030204" pitchFamily="18" charset="0"/>
              </a:rPr>
              <a:t>Bị</a:t>
            </a:r>
            <a:r>
              <a:rPr lang="en-GB" sz="2400" dirty="0">
                <a:latin typeface="Cambria" panose="02040503050406030204" pitchFamily="18" charset="0"/>
              </a:rPr>
              <a:t> </a:t>
            </a:r>
            <a:r>
              <a:rPr lang="en-GB" sz="2400" dirty="0" err="1">
                <a:latin typeface="Cambria" panose="02040503050406030204" pitchFamily="18" charset="0"/>
              </a:rPr>
              <a:t>tổn</a:t>
            </a:r>
            <a:r>
              <a:rPr lang="en-GB" sz="2400" dirty="0">
                <a:latin typeface="Cambria" panose="02040503050406030204" pitchFamily="18" charset="0"/>
              </a:rPr>
              <a:t> </a:t>
            </a:r>
            <a:r>
              <a:rPr lang="en-GB" sz="2400" dirty="0" err="1">
                <a:latin typeface="Cambria" panose="02040503050406030204" pitchFamily="18" charset="0"/>
              </a:rPr>
              <a:t>thư</a:t>
            </a:r>
            <a:r>
              <a:rPr lang="vi-VN" sz="2400" dirty="0">
                <a:latin typeface="Cambria" panose="02040503050406030204" pitchFamily="18" charset="0"/>
              </a:rPr>
              <a:t>ơ</a:t>
            </a:r>
            <a:r>
              <a:rPr lang="en-US" sz="2400" dirty="0">
                <a:latin typeface="Cambria" panose="02040503050406030204" pitchFamily="18" charset="0"/>
              </a:rPr>
              <a:t>ng </a:t>
            </a:r>
            <a:r>
              <a:rPr lang="en-US" sz="2400" dirty="0" err="1">
                <a:latin typeface="Cambria" panose="02040503050406030204" pitchFamily="18" charset="0"/>
              </a:rPr>
              <a:t>nặng</a:t>
            </a:r>
            <a:r>
              <a:rPr lang="en-US" sz="2400" dirty="0">
                <a:latin typeface="Cambria" panose="02040503050406030204" pitchFamily="18" charset="0"/>
              </a:rPr>
              <a:t> x</a:t>
            </a:r>
            <a:r>
              <a:rPr lang="vi-VN" sz="2400" dirty="0">
                <a:latin typeface="Cambria" panose="02040503050406030204" pitchFamily="18" charset="0"/>
              </a:rPr>
              <a:t>ư</a:t>
            </a:r>
            <a:r>
              <a:rPr lang="en-US" sz="2400" dirty="0" err="1">
                <a:latin typeface="Cambria" panose="02040503050406030204" pitchFamily="18" charset="0"/>
              </a:rPr>
              <a:t>ơng</a:t>
            </a:r>
            <a:r>
              <a:rPr lang="en-US" sz="2400" dirty="0">
                <a:latin typeface="Cambria" panose="02040503050406030204" pitchFamily="18" charset="0"/>
              </a:rPr>
              <a:t> </a:t>
            </a:r>
            <a:r>
              <a:rPr lang="en-US" sz="2400" dirty="0" err="1">
                <a:latin typeface="Cambria" panose="02040503050406030204" pitchFamily="18" charset="0"/>
              </a:rPr>
              <a:t>hàm</a:t>
            </a:r>
            <a:r>
              <a:rPr lang="en-US" sz="2400" dirty="0">
                <a:latin typeface="Cambria" panose="02040503050406030204" pitchFamily="18" charset="0"/>
              </a:rPr>
              <a:t> </a:t>
            </a:r>
            <a:r>
              <a:rPr lang="en-US" sz="2400" dirty="0" err="1">
                <a:latin typeface="Cambria" panose="02040503050406030204" pitchFamily="18" charset="0"/>
              </a:rPr>
              <a:t>trái</a:t>
            </a:r>
            <a:r>
              <a:rPr lang="en-GB" sz="2400" dirty="0">
                <a:latin typeface="Cambria" panose="02040503050406030204" pitchFamily="18" charset="0"/>
              </a:rPr>
              <a:t>.</a:t>
            </a:r>
          </a:p>
        </p:txBody>
      </p:sp>
      <p:sp>
        <p:nvSpPr>
          <p:cNvPr id="7" name="Title 6">
            <a:extLst>
              <a:ext uri="{FF2B5EF4-FFF2-40B4-BE49-F238E27FC236}">
                <a16:creationId xmlns:a16="http://schemas.microsoft.com/office/drawing/2014/main" xmlns="" id="{1F55654C-0F9A-B146-A16A-C8EDD062C589}"/>
              </a:ext>
            </a:extLst>
          </p:cNvPr>
          <p:cNvSpPr>
            <a:spLocks noGrp="1"/>
          </p:cNvSpPr>
          <p:nvPr>
            <p:ph type="title"/>
          </p:nvPr>
        </p:nvSpPr>
        <p:spPr>
          <a:xfrm>
            <a:off x="360000" y="89792"/>
            <a:ext cx="7869600" cy="720000"/>
          </a:xfrm>
        </p:spPr>
        <p:txBody>
          <a:bodyPr>
            <a:normAutofit/>
          </a:bodyPr>
          <a:lstStyle/>
          <a:p>
            <a:r>
              <a:rPr lang="en-GB" sz="3200" b="1" dirty="0">
                <a:solidFill>
                  <a:srgbClr val="0070C0"/>
                </a:solidFill>
                <a:latin typeface="Cambria" panose="02040503050406030204" pitchFamily="18" charset="0"/>
              </a:rPr>
              <a:t>ENDS: </a:t>
            </a:r>
            <a:r>
              <a:rPr lang="en-GB" sz="3200" b="1" dirty="0" err="1">
                <a:solidFill>
                  <a:srgbClr val="0070C0"/>
                </a:solidFill>
                <a:latin typeface="Cambria" panose="02040503050406030204" pitchFamily="18" charset="0"/>
              </a:rPr>
              <a:t>nguy</a:t>
            </a:r>
            <a:r>
              <a:rPr lang="en-GB" sz="3200" b="1" dirty="0">
                <a:solidFill>
                  <a:srgbClr val="0070C0"/>
                </a:solidFill>
                <a:latin typeface="Cambria" panose="02040503050406030204" pitchFamily="18" charset="0"/>
              </a:rPr>
              <a:t> c</a:t>
            </a:r>
            <a:r>
              <a:rPr lang="vi-VN" sz="3200" b="1" dirty="0">
                <a:solidFill>
                  <a:srgbClr val="0070C0"/>
                </a:solidFill>
                <a:latin typeface="Cambria" panose="02040503050406030204" pitchFamily="18" charset="0"/>
              </a:rPr>
              <a:t>ơ</a:t>
            </a:r>
            <a:r>
              <a:rPr lang="en-US" sz="3200" b="1" dirty="0">
                <a:solidFill>
                  <a:srgbClr val="0070C0"/>
                </a:solidFill>
                <a:latin typeface="Cambria" panose="02040503050406030204" pitchFamily="18" charset="0"/>
              </a:rPr>
              <a:t> </a:t>
            </a:r>
            <a:r>
              <a:rPr lang="en-US" sz="3200" b="1" dirty="0" err="1">
                <a:solidFill>
                  <a:srgbClr val="0070C0"/>
                </a:solidFill>
                <a:latin typeface="Cambria" panose="02040503050406030204" pitchFamily="18" charset="0"/>
              </a:rPr>
              <a:t>cháy</a:t>
            </a:r>
            <a:r>
              <a:rPr lang="en-US" sz="3200" b="1" dirty="0">
                <a:solidFill>
                  <a:srgbClr val="0070C0"/>
                </a:solidFill>
                <a:latin typeface="Cambria" panose="02040503050406030204" pitchFamily="18" charset="0"/>
              </a:rPr>
              <a:t> </a:t>
            </a:r>
            <a:r>
              <a:rPr lang="en-US" sz="3200" b="1" dirty="0" err="1">
                <a:solidFill>
                  <a:srgbClr val="0070C0"/>
                </a:solidFill>
                <a:latin typeface="Cambria" panose="02040503050406030204" pitchFamily="18" charset="0"/>
              </a:rPr>
              <a:t>nổ</a:t>
            </a:r>
            <a:endParaRPr lang="en-GB" sz="3200" b="1" dirty="0">
              <a:solidFill>
                <a:srgbClr val="0070C0"/>
              </a:solidFill>
              <a:latin typeface="Cambria" panose="02040503050406030204" pitchFamily="18" charset="0"/>
            </a:endParaRPr>
          </a:p>
        </p:txBody>
      </p:sp>
      <p:pic>
        <p:nvPicPr>
          <p:cNvPr id="8" name="Picture 7">
            <a:extLst>
              <a:ext uri="{FF2B5EF4-FFF2-40B4-BE49-F238E27FC236}">
                <a16:creationId xmlns:a16="http://schemas.microsoft.com/office/drawing/2014/main" xmlns="" id="{393D6151-A17E-DE44-9420-CAC451F55F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1087621"/>
            <a:ext cx="3434796" cy="2069239"/>
          </a:xfrm>
          <a:prstGeom prst="rect">
            <a:avLst/>
          </a:prstGeom>
        </p:spPr>
      </p:pic>
      <p:pic>
        <p:nvPicPr>
          <p:cNvPr id="3" name="Picture 2">
            <a:extLst>
              <a:ext uri="{FF2B5EF4-FFF2-40B4-BE49-F238E27FC236}">
                <a16:creationId xmlns:a16="http://schemas.microsoft.com/office/drawing/2014/main" xmlns="" id="{0BAA22AF-D3F5-45B6-9ADD-A650AADCEC66}"/>
              </a:ext>
            </a:extLst>
          </p:cNvPr>
          <p:cNvPicPr>
            <a:picLocks noChangeAspect="1"/>
          </p:cNvPicPr>
          <p:nvPr/>
        </p:nvPicPr>
        <p:blipFill>
          <a:blip r:embed="rId4" cstate="print"/>
          <a:stretch>
            <a:fillRect/>
          </a:stretch>
        </p:blipFill>
        <p:spPr>
          <a:xfrm>
            <a:off x="5562600" y="3253362"/>
            <a:ext cx="2971423" cy="2952400"/>
          </a:xfrm>
          <a:prstGeom prst="rect">
            <a:avLst/>
          </a:prstGeom>
        </p:spPr>
      </p:pic>
    </p:spTree>
    <p:extLst>
      <p:ext uri="{BB962C8B-B14F-4D97-AF65-F5344CB8AC3E}">
        <p14:creationId xmlns:p14="http://schemas.microsoft.com/office/powerpoint/2010/main" val="35458281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62000" y="287178"/>
            <a:ext cx="7680960" cy="492443"/>
          </a:xfrm>
          <a:prstGeom prst="rect">
            <a:avLst/>
          </a:prstGeom>
        </p:spPr>
        <p:txBody>
          <a:bodyPr vert="horz" wrap="square" lIns="0" tIns="0" rIns="0" bIns="0" rtlCol="0">
            <a:spAutoFit/>
          </a:bodyPr>
          <a:lstStyle/>
          <a:p>
            <a:pPr marL="12700" algn="ctr"/>
            <a:r>
              <a:rPr lang="en-US" sz="3200" b="1" spc="-5" dirty="0" err="1">
                <a:solidFill>
                  <a:srgbClr val="0070C0"/>
                </a:solidFill>
                <a:latin typeface="Cambria" panose="02040503050406030204" pitchFamily="18" charset="0"/>
                <a:cs typeface="Calibri"/>
              </a:rPr>
              <a:t>Tóm</a:t>
            </a:r>
            <a:r>
              <a:rPr lang="en-US" sz="3200" b="1" spc="-5" dirty="0">
                <a:solidFill>
                  <a:srgbClr val="0070C0"/>
                </a:solidFill>
                <a:latin typeface="Cambria" panose="02040503050406030204" pitchFamily="18" charset="0"/>
                <a:cs typeface="Calibri"/>
              </a:rPr>
              <a:t> </a:t>
            </a:r>
            <a:r>
              <a:rPr lang="en-US" sz="3200" b="1" spc="-5" dirty="0" err="1">
                <a:solidFill>
                  <a:srgbClr val="0070C0"/>
                </a:solidFill>
                <a:latin typeface="Cambria" panose="02040503050406030204" pitchFamily="18" charset="0"/>
                <a:cs typeface="Calibri"/>
              </a:rPr>
              <a:t>tắt</a:t>
            </a:r>
            <a:r>
              <a:rPr lang="en-US" sz="3200" b="1" spc="-5" dirty="0">
                <a:solidFill>
                  <a:srgbClr val="0070C0"/>
                </a:solidFill>
                <a:latin typeface="Cambria" panose="02040503050406030204" pitchFamily="18" charset="0"/>
                <a:cs typeface="Calibri"/>
              </a:rPr>
              <a:t> </a:t>
            </a:r>
            <a:r>
              <a:rPr lang="en-US" sz="3200" b="1" spc="-5" dirty="0" err="1">
                <a:solidFill>
                  <a:srgbClr val="0070C0"/>
                </a:solidFill>
                <a:latin typeface="Cambria" panose="02040503050406030204" pitchFamily="18" charset="0"/>
                <a:cs typeface="Calibri"/>
              </a:rPr>
              <a:t>các</a:t>
            </a:r>
            <a:r>
              <a:rPr lang="en-US" sz="3200" b="1" spc="-5" dirty="0">
                <a:solidFill>
                  <a:srgbClr val="0070C0"/>
                </a:solidFill>
                <a:latin typeface="Cambria" panose="02040503050406030204" pitchFamily="18" charset="0"/>
                <a:cs typeface="Calibri"/>
              </a:rPr>
              <a:t> </a:t>
            </a:r>
            <a:r>
              <a:rPr lang="en-US" sz="3200" b="1" spc="-5" dirty="0" err="1">
                <a:solidFill>
                  <a:srgbClr val="0070C0"/>
                </a:solidFill>
                <a:latin typeface="Cambria" panose="02040503050406030204" pitchFamily="18" charset="0"/>
                <a:cs typeface="Calibri"/>
              </a:rPr>
              <a:t>thông</a:t>
            </a:r>
            <a:r>
              <a:rPr lang="en-US" sz="3200" b="1" spc="-5" dirty="0">
                <a:solidFill>
                  <a:srgbClr val="0070C0"/>
                </a:solidFill>
                <a:latin typeface="Cambria" panose="02040503050406030204" pitchFamily="18" charset="0"/>
                <a:cs typeface="Calibri"/>
              </a:rPr>
              <a:t> tin </a:t>
            </a:r>
            <a:r>
              <a:rPr lang="en-US" sz="3200" b="1" spc="-5" dirty="0" err="1">
                <a:solidFill>
                  <a:srgbClr val="0070C0"/>
                </a:solidFill>
                <a:latin typeface="Cambria" panose="02040503050406030204" pitchFamily="18" charset="0"/>
                <a:cs typeface="Calibri"/>
              </a:rPr>
              <a:t>chính</a:t>
            </a:r>
            <a:r>
              <a:rPr lang="en-US" sz="3200" b="1" spc="-5" dirty="0">
                <a:solidFill>
                  <a:srgbClr val="0070C0"/>
                </a:solidFill>
                <a:latin typeface="Cambria" panose="02040503050406030204" pitchFamily="18" charset="0"/>
                <a:cs typeface="Calibri"/>
              </a:rPr>
              <a:t> </a:t>
            </a:r>
            <a:r>
              <a:rPr lang="en-US" sz="3200" b="1" spc="-5" dirty="0" err="1">
                <a:solidFill>
                  <a:srgbClr val="0070C0"/>
                </a:solidFill>
                <a:latin typeface="Cambria" panose="02040503050406030204" pitchFamily="18" charset="0"/>
                <a:cs typeface="Calibri"/>
              </a:rPr>
              <a:t>về</a:t>
            </a:r>
            <a:r>
              <a:rPr lang="en-US" sz="3200" b="1" spc="-5" dirty="0">
                <a:solidFill>
                  <a:srgbClr val="0070C0"/>
                </a:solidFill>
                <a:latin typeface="Cambria" panose="02040503050406030204" pitchFamily="18" charset="0"/>
                <a:cs typeface="Calibri"/>
              </a:rPr>
              <a:t> </a:t>
            </a:r>
            <a:r>
              <a:rPr lang="en-US" sz="3200" b="1" spc="-35" dirty="0">
                <a:solidFill>
                  <a:srgbClr val="0070C0"/>
                </a:solidFill>
                <a:latin typeface="Cambria" panose="02040503050406030204" pitchFamily="18" charset="0"/>
                <a:cs typeface="Calibri"/>
              </a:rPr>
              <a:t>ENDS</a:t>
            </a:r>
            <a:endParaRPr sz="3200" dirty="0">
              <a:solidFill>
                <a:prstClr val="black"/>
              </a:solidFill>
              <a:latin typeface="Cambria" panose="02040503050406030204" pitchFamily="18" charset="0"/>
              <a:cs typeface="Calibri"/>
            </a:endParaRPr>
          </a:p>
        </p:txBody>
      </p:sp>
      <p:sp>
        <p:nvSpPr>
          <p:cNvPr id="3" name="object 3"/>
          <p:cNvSpPr txBox="1"/>
          <p:nvPr/>
        </p:nvSpPr>
        <p:spPr>
          <a:xfrm>
            <a:off x="335280" y="990600"/>
            <a:ext cx="8534399" cy="6065763"/>
          </a:xfrm>
          <a:prstGeom prst="rect">
            <a:avLst/>
          </a:prstGeom>
        </p:spPr>
        <p:txBody>
          <a:bodyPr vert="horz" wrap="square" lIns="0" tIns="0" rIns="0" bIns="0" rtlCol="0">
            <a:spAutoFit/>
          </a:bodyPr>
          <a:lstStyle/>
          <a:p>
            <a:pPr marL="469900" marR="614045" indent="-457200">
              <a:spcBef>
                <a:spcPts val="1200"/>
              </a:spcBef>
              <a:buFont typeface="+mj-lt"/>
              <a:buAutoNum type="arabicPeriod"/>
              <a:tabLst>
                <a:tab pos="298450" algn="l"/>
              </a:tabLst>
            </a:pPr>
            <a:r>
              <a:rPr lang="en-US" sz="2000" dirty="0">
                <a:solidFill>
                  <a:prstClr val="black"/>
                </a:solidFill>
                <a:latin typeface="Cambria" panose="02040503050406030204" pitchFamily="18" charset="0"/>
                <a:cs typeface="Calibri"/>
              </a:rPr>
              <a:t>ENDS </a:t>
            </a:r>
            <a:r>
              <a:rPr lang="en-US" sz="2000" dirty="0" err="1">
                <a:solidFill>
                  <a:prstClr val="black"/>
                </a:solidFill>
                <a:latin typeface="Cambria" panose="02040503050406030204" pitchFamily="18" charset="0"/>
                <a:cs typeface="Calibri"/>
              </a:rPr>
              <a:t>không</a:t>
            </a:r>
            <a:r>
              <a:rPr lang="en-US" sz="2000" dirty="0">
                <a:solidFill>
                  <a:prstClr val="black"/>
                </a:solidFill>
                <a:latin typeface="Cambria" panose="02040503050406030204" pitchFamily="18" charset="0"/>
                <a:cs typeface="Calibri"/>
              </a:rPr>
              <a:t> </a:t>
            </a:r>
            <a:r>
              <a:rPr lang="en-US" sz="2000" dirty="0" err="1">
                <a:solidFill>
                  <a:prstClr val="black"/>
                </a:solidFill>
                <a:latin typeface="Cambria" panose="02040503050406030204" pitchFamily="18" charset="0"/>
                <a:cs typeface="Calibri"/>
              </a:rPr>
              <a:t>có</a:t>
            </a:r>
            <a:r>
              <a:rPr lang="en-US" sz="2000" dirty="0">
                <a:solidFill>
                  <a:prstClr val="black"/>
                </a:solidFill>
                <a:latin typeface="Cambria" panose="02040503050406030204" pitchFamily="18" charset="0"/>
                <a:cs typeface="Calibri"/>
              </a:rPr>
              <a:t> </a:t>
            </a:r>
            <a:r>
              <a:rPr lang="en-US" sz="2000" dirty="0" err="1">
                <a:solidFill>
                  <a:prstClr val="black"/>
                </a:solidFill>
                <a:latin typeface="Cambria" panose="02040503050406030204" pitchFamily="18" charset="0"/>
                <a:cs typeface="Calibri"/>
              </a:rPr>
              <a:t>bằng</a:t>
            </a:r>
            <a:r>
              <a:rPr lang="en-US" sz="2000" dirty="0">
                <a:solidFill>
                  <a:prstClr val="black"/>
                </a:solidFill>
                <a:latin typeface="Cambria" panose="02040503050406030204" pitchFamily="18" charset="0"/>
                <a:cs typeface="Calibri"/>
              </a:rPr>
              <a:t> </a:t>
            </a:r>
            <a:r>
              <a:rPr lang="en-US" sz="2000" dirty="0" err="1">
                <a:solidFill>
                  <a:prstClr val="black"/>
                </a:solidFill>
                <a:latin typeface="Cambria" panose="02040503050406030204" pitchFamily="18" charset="0"/>
                <a:cs typeface="Calibri"/>
              </a:rPr>
              <a:t>chứng</a:t>
            </a:r>
            <a:r>
              <a:rPr lang="en-US" sz="2000" dirty="0">
                <a:solidFill>
                  <a:prstClr val="black"/>
                </a:solidFill>
                <a:latin typeface="Cambria" panose="02040503050406030204" pitchFamily="18" charset="0"/>
                <a:cs typeface="Calibri"/>
              </a:rPr>
              <a:t> </a:t>
            </a:r>
            <a:r>
              <a:rPr lang="en-US" sz="2000" dirty="0" err="1">
                <a:solidFill>
                  <a:prstClr val="black"/>
                </a:solidFill>
                <a:latin typeface="Cambria" panose="02040503050406030204" pitchFamily="18" charset="0"/>
                <a:cs typeface="Calibri"/>
              </a:rPr>
              <a:t>giúp</a:t>
            </a:r>
            <a:r>
              <a:rPr lang="en-US" sz="2000" dirty="0">
                <a:solidFill>
                  <a:prstClr val="black"/>
                </a:solidFill>
                <a:latin typeface="Cambria" panose="02040503050406030204" pitchFamily="18" charset="0"/>
                <a:cs typeface="Calibri"/>
              </a:rPr>
              <a:t> </a:t>
            </a:r>
            <a:r>
              <a:rPr lang="en-US" sz="2000" dirty="0" err="1">
                <a:solidFill>
                  <a:prstClr val="black"/>
                </a:solidFill>
                <a:latin typeface="Cambria" panose="02040503050406030204" pitchFamily="18" charset="0"/>
                <a:cs typeface="Calibri"/>
              </a:rPr>
              <a:t>cai</a:t>
            </a:r>
            <a:r>
              <a:rPr lang="en-US" sz="2000" dirty="0">
                <a:solidFill>
                  <a:prstClr val="black"/>
                </a:solidFill>
                <a:latin typeface="Cambria" panose="02040503050406030204" pitchFamily="18" charset="0"/>
                <a:cs typeface="Calibri"/>
              </a:rPr>
              <a:t> </a:t>
            </a:r>
            <a:r>
              <a:rPr lang="en-US" sz="2000" dirty="0" err="1">
                <a:solidFill>
                  <a:prstClr val="black"/>
                </a:solidFill>
                <a:latin typeface="Cambria" panose="02040503050406030204" pitchFamily="18" charset="0"/>
                <a:cs typeface="Calibri"/>
              </a:rPr>
              <a:t>nghiện</a:t>
            </a:r>
            <a:r>
              <a:rPr lang="en-US" sz="2000" dirty="0">
                <a:solidFill>
                  <a:prstClr val="black"/>
                </a:solidFill>
                <a:latin typeface="Cambria" panose="02040503050406030204" pitchFamily="18" charset="0"/>
                <a:cs typeface="Calibri"/>
              </a:rPr>
              <a:t> </a:t>
            </a:r>
            <a:r>
              <a:rPr lang="en-US" sz="2000" dirty="0" err="1">
                <a:solidFill>
                  <a:prstClr val="black"/>
                </a:solidFill>
                <a:latin typeface="Cambria" panose="02040503050406030204" pitchFamily="18" charset="0"/>
                <a:cs typeface="Calibri"/>
              </a:rPr>
              <a:t>thuốc</a:t>
            </a:r>
            <a:r>
              <a:rPr lang="en-US" sz="2000" dirty="0">
                <a:solidFill>
                  <a:prstClr val="black"/>
                </a:solidFill>
                <a:latin typeface="Cambria" panose="02040503050406030204" pitchFamily="18" charset="0"/>
                <a:cs typeface="Calibri"/>
              </a:rPr>
              <a:t> </a:t>
            </a:r>
            <a:r>
              <a:rPr lang="en-US" sz="2000" dirty="0" err="1">
                <a:solidFill>
                  <a:prstClr val="black"/>
                </a:solidFill>
                <a:latin typeface="Cambria" panose="02040503050406030204" pitchFamily="18" charset="0"/>
                <a:cs typeface="Calibri"/>
              </a:rPr>
              <a:t>lá</a:t>
            </a:r>
            <a:r>
              <a:rPr lang="en-US" sz="2000" dirty="0">
                <a:solidFill>
                  <a:prstClr val="black"/>
                </a:solidFill>
                <a:latin typeface="Cambria" panose="02040503050406030204" pitchFamily="18" charset="0"/>
                <a:cs typeface="Calibri"/>
              </a:rPr>
              <a:t>.</a:t>
            </a:r>
          </a:p>
          <a:p>
            <a:pPr marL="469900" marR="614045" indent="-457200">
              <a:spcBef>
                <a:spcPts val="1200"/>
              </a:spcBef>
              <a:buFont typeface="+mj-lt"/>
              <a:buAutoNum type="arabicPeriod"/>
              <a:tabLst>
                <a:tab pos="298450" algn="l"/>
              </a:tabLst>
            </a:pPr>
            <a:r>
              <a:rPr lang="en-US" sz="2000" dirty="0">
                <a:solidFill>
                  <a:prstClr val="black"/>
                </a:solidFill>
                <a:latin typeface="Cambria" panose="02040503050406030204" pitchFamily="18" charset="0"/>
                <a:cs typeface="Calibri"/>
              </a:rPr>
              <a:t>ENDS </a:t>
            </a:r>
            <a:r>
              <a:rPr lang="en-US" sz="2000" b="1" dirty="0" err="1">
                <a:solidFill>
                  <a:srgbClr val="0070C0"/>
                </a:solidFill>
                <a:latin typeface="Cambria" panose="02040503050406030204" pitchFamily="18" charset="0"/>
                <a:cs typeface="Calibri"/>
              </a:rPr>
              <a:t>có</a:t>
            </a:r>
            <a:r>
              <a:rPr lang="en-US" sz="2000" b="1" dirty="0">
                <a:solidFill>
                  <a:srgbClr val="0070C0"/>
                </a:solidFill>
                <a:latin typeface="Cambria" panose="02040503050406030204" pitchFamily="18" charset="0"/>
                <a:cs typeface="Calibri"/>
              </a:rPr>
              <a:t> </a:t>
            </a:r>
            <a:r>
              <a:rPr lang="en-US" sz="2000" b="1" dirty="0" err="1">
                <a:solidFill>
                  <a:srgbClr val="0070C0"/>
                </a:solidFill>
                <a:latin typeface="Cambria" panose="02040503050406030204" pitchFamily="18" charset="0"/>
                <a:cs typeface="Calibri"/>
              </a:rPr>
              <a:t>tác</a:t>
            </a:r>
            <a:r>
              <a:rPr lang="en-US" sz="2000" b="1" dirty="0">
                <a:solidFill>
                  <a:srgbClr val="0070C0"/>
                </a:solidFill>
                <a:latin typeface="Cambria" panose="02040503050406030204" pitchFamily="18" charset="0"/>
                <a:cs typeface="Calibri"/>
              </a:rPr>
              <a:t> </a:t>
            </a:r>
            <a:r>
              <a:rPr lang="en-US" sz="2000" b="1" dirty="0" err="1">
                <a:solidFill>
                  <a:srgbClr val="0070C0"/>
                </a:solidFill>
                <a:latin typeface="Cambria" panose="02040503050406030204" pitchFamily="18" charset="0"/>
                <a:cs typeface="Calibri"/>
              </a:rPr>
              <a:t>hại</a:t>
            </a:r>
            <a:r>
              <a:rPr lang="en-US" sz="2000" b="1" dirty="0">
                <a:solidFill>
                  <a:srgbClr val="0070C0"/>
                </a:solidFill>
                <a:latin typeface="Cambria" panose="02040503050406030204" pitchFamily="18" charset="0"/>
                <a:cs typeface="Calibri"/>
              </a:rPr>
              <a:t> </a:t>
            </a:r>
            <a:r>
              <a:rPr lang="en-US" sz="2000" b="1" dirty="0" err="1">
                <a:solidFill>
                  <a:srgbClr val="0070C0"/>
                </a:solidFill>
                <a:latin typeface="Cambria" panose="02040503050406030204" pitchFamily="18" charset="0"/>
                <a:cs typeface="Calibri"/>
              </a:rPr>
              <a:t>với</a:t>
            </a:r>
            <a:r>
              <a:rPr lang="en-US" sz="2000" b="1" dirty="0">
                <a:solidFill>
                  <a:srgbClr val="0070C0"/>
                </a:solidFill>
                <a:latin typeface="Cambria" panose="02040503050406030204" pitchFamily="18" charset="0"/>
                <a:cs typeface="Calibri"/>
              </a:rPr>
              <a:t> </a:t>
            </a:r>
            <a:r>
              <a:rPr lang="en-US" sz="2000" b="1" dirty="0" err="1">
                <a:solidFill>
                  <a:srgbClr val="0070C0"/>
                </a:solidFill>
                <a:latin typeface="Cambria" panose="02040503050406030204" pitchFamily="18" charset="0"/>
                <a:cs typeface="Calibri"/>
              </a:rPr>
              <a:t>sức</a:t>
            </a:r>
            <a:r>
              <a:rPr lang="en-US" sz="2000" b="1" dirty="0">
                <a:solidFill>
                  <a:srgbClr val="0070C0"/>
                </a:solidFill>
                <a:latin typeface="Cambria" panose="02040503050406030204" pitchFamily="18" charset="0"/>
                <a:cs typeface="Calibri"/>
              </a:rPr>
              <a:t> </a:t>
            </a:r>
            <a:r>
              <a:rPr lang="en-US" sz="2000" b="1" dirty="0" err="1">
                <a:solidFill>
                  <a:srgbClr val="0070C0"/>
                </a:solidFill>
                <a:latin typeface="Cambria" panose="02040503050406030204" pitchFamily="18" charset="0"/>
                <a:cs typeface="Calibri"/>
              </a:rPr>
              <a:t>khỏe</a:t>
            </a:r>
            <a:r>
              <a:rPr lang="en-US" sz="2000" b="1" dirty="0">
                <a:solidFill>
                  <a:srgbClr val="0070C0"/>
                </a:solidFill>
                <a:latin typeface="Cambria" panose="02040503050406030204" pitchFamily="18" charset="0"/>
                <a:cs typeface="Calibri"/>
              </a:rPr>
              <a:t> con ng</a:t>
            </a:r>
            <a:r>
              <a:rPr lang="vi-VN" sz="2000" b="1" dirty="0">
                <a:solidFill>
                  <a:srgbClr val="0070C0"/>
                </a:solidFill>
                <a:latin typeface="Cambria" panose="02040503050406030204" pitchFamily="18" charset="0"/>
                <a:cs typeface="Calibri"/>
              </a:rPr>
              <a:t>ư</a:t>
            </a:r>
            <a:r>
              <a:rPr lang="en-US" sz="2000" b="1" dirty="0" err="1">
                <a:solidFill>
                  <a:srgbClr val="0070C0"/>
                </a:solidFill>
                <a:latin typeface="Cambria" panose="02040503050406030204" pitchFamily="18" charset="0"/>
                <a:cs typeface="Calibri"/>
              </a:rPr>
              <a:t>ời</a:t>
            </a:r>
            <a:endParaRPr lang="en-US" sz="2000" b="1" dirty="0">
              <a:solidFill>
                <a:srgbClr val="0070C0"/>
              </a:solidFill>
              <a:latin typeface="Cambria" panose="02040503050406030204" pitchFamily="18" charset="0"/>
              <a:cs typeface="Calibri"/>
            </a:endParaRPr>
          </a:p>
          <a:p>
            <a:pPr marL="469900" marR="614045" indent="-457200">
              <a:spcBef>
                <a:spcPts val="1200"/>
              </a:spcBef>
              <a:buFont typeface="+mj-lt"/>
              <a:buAutoNum type="arabicPeriod"/>
              <a:tabLst>
                <a:tab pos="298450" algn="l"/>
              </a:tabLst>
            </a:pPr>
            <a:r>
              <a:rPr lang="en-US" sz="2000" dirty="0">
                <a:solidFill>
                  <a:prstClr val="black"/>
                </a:solidFill>
                <a:latin typeface="Cambria" panose="02040503050406030204" pitchFamily="18" charset="0"/>
                <a:cs typeface="Calibri"/>
              </a:rPr>
              <a:t>ENDS </a:t>
            </a:r>
            <a:r>
              <a:rPr lang="en-US" sz="2000" b="1" dirty="0" err="1">
                <a:solidFill>
                  <a:srgbClr val="0070C0"/>
                </a:solidFill>
                <a:latin typeface="Cambria" panose="02040503050406030204" pitchFamily="18" charset="0"/>
                <a:cs typeface="Calibri"/>
              </a:rPr>
              <a:t>chứa</a:t>
            </a:r>
            <a:r>
              <a:rPr lang="en-US" sz="2000" b="1" dirty="0">
                <a:solidFill>
                  <a:srgbClr val="0070C0"/>
                </a:solidFill>
                <a:latin typeface="Cambria" panose="02040503050406030204" pitchFamily="18" charset="0"/>
                <a:cs typeface="Calibri"/>
              </a:rPr>
              <a:t> nicotine</a:t>
            </a:r>
            <a:r>
              <a:rPr lang="en-US" sz="2000" dirty="0">
                <a:solidFill>
                  <a:prstClr val="black"/>
                </a:solidFill>
                <a:latin typeface="Cambria" panose="02040503050406030204" pitchFamily="18" charset="0"/>
                <a:cs typeface="Calibri"/>
              </a:rPr>
              <a:t>.</a:t>
            </a:r>
            <a:r>
              <a:rPr lang="en-US" sz="2000" spc="-55" dirty="0">
                <a:solidFill>
                  <a:prstClr val="black"/>
                </a:solidFill>
                <a:latin typeface="Cambria" panose="02040503050406030204" pitchFamily="18" charset="0"/>
                <a:cs typeface="Times New Roman"/>
              </a:rPr>
              <a:t> </a:t>
            </a:r>
            <a:r>
              <a:rPr lang="en-US" sz="2000" spc="-15" dirty="0">
                <a:solidFill>
                  <a:prstClr val="black"/>
                </a:solidFill>
                <a:latin typeface="Cambria" panose="02040503050406030204" pitchFamily="18" charset="0"/>
                <a:cs typeface="Calibri"/>
              </a:rPr>
              <a:t>Nic</a:t>
            </a:r>
            <a:r>
              <a:rPr lang="en-US" sz="2000" spc="-20" dirty="0">
                <a:solidFill>
                  <a:prstClr val="black"/>
                </a:solidFill>
                <a:latin typeface="Cambria" panose="02040503050406030204" pitchFamily="18" charset="0"/>
                <a:cs typeface="Calibri"/>
              </a:rPr>
              <a:t>ot</a:t>
            </a:r>
            <a:r>
              <a:rPr lang="en-US" sz="2000" spc="-10" dirty="0">
                <a:solidFill>
                  <a:prstClr val="black"/>
                </a:solidFill>
                <a:latin typeface="Cambria" panose="02040503050406030204" pitchFamily="18" charset="0"/>
                <a:cs typeface="Calibri"/>
              </a:rPr>
              <a:t>i</a:t>
            </a:r>
            <a:r>
              <a:rPr lang="en-US" sz="2000" spc="-15" dirty="0">
                <a:solidFill>
                  <a:prstClr val="black"/>
                </a:solidFill>
                <a:latin typeface="Cambria" panose="02040503050406030204" pitchFamily="18" charset="0"/>
                <a:cs typeface="Calibri"/>
              </a:rPr>
              <a:t>n</a:t>
            </a:r>
            <a:r>
              <a:rPr lang="en-US" sz="2000" dirty="0">
                <a:solidFill>
                  <a:prstClr val="black"/>
                </a:solidFill>
                <a:latin typeface="Cambria" panose="02040503050406030204" pitchFamily="18" charset="0"/>
                <a:cs typeface="Calibri"/>
              </a:rPr>
              <a:t>e</a:t>
            </a:r>
            <a:r>
              <a:rPr lang="en-US" sz="2000" spc="-45" dirty="0">
                <a:solidFill>
                  <a:prstClr val="black"/>
                </a:solidFill>
                <a:latin typeface="Cambria" panose="02040503050406030204" pitchFamily="18" charset="0"/>
                <a:cs typeface="Times New Roman"/>
              </a:rPr>
              <a:t> </a:t>
            </a:r>
            <a:r>
              <a:rPr lang="en-US" sz="2000" spc="-45" dirty="0" err="1">
                <a:solidFill>
                  <a:prstClr val="black"/>
                </a:solidFill>
                <a:latin typeface="Cambria" panose="02040503050406030204" pitchFamily="18" charset="0"/>
                <a:cs typeface="Times New Roman"/>
              </a:rPr>
              <a:t>là</a:t>
            </a:r>
            <a:r>
              <a:rPr lang="en-US" sz="2000" spc="-45" dirty="0">
                <a:solidFill>
                  <a:prstClr val="black"/>
                </a:solidFill>
                <a:latin typeface="Cambria" panose="02040503050406030204" pitchFamily="18" charset="0"/>
                <a:cs typeface="Times New Roman"/>
              </a:rPr>
              <a:t> </a:t>
            </a:r>
            <a:r>
              <a:rPr lang="en-US" sz="2000" spc="-45" dirty="0" err="1">
                <a:solidFill>
                  <a:prstClr val="black"/>
                </a:solidFill>
                <a:latin typeface="Cambria" panose="02040503050406030204" pitchFamily="18" charset="0"/>
                <a:cs typeface="Times New Roman"/>
              </a:rPr>
              <a:t>chất</a:t>
            </a:r>
            <a:r>
              <a:rPr lang="en-US" sz="2000" spc="-45" dirty="0">
                <a:solidFill>
                  <a:prstClr val="black"/>
                </a:solidFill>
                <a:latin typeface="Cambria" panose="02040503050406030204" pitchFamily="18" charset="0"/>
                <a:cs typeface="Times New Roman"/>
              </a:rPr>
              <a:t> </a:t>
            </a:r>
            <a:r>
              <a:rPr lang="en-US" sz="2000" spc="-45" dirty="0" err="1">
                <a:solidFill>
                  <a:prstClr val="black"/>
                </a:solidFill>
                <a:latin typeface="Cambria" panose="02040503050406030204" pitchFamily="18" charset="0"/>
                <a:cs typeface="Times New Roman"/>
              </a:rPr>
              <a:t>gây</a:t>
            </a:r>
            <a:r>
              <a:rPr lang="en-US" sz="2000" spc="-45" dirty="0">
                <a:solidFill>
                  <a:prstClr val="black"/>
                </a:solidFill>
                <a:latin typeface="Cambria" panose="02040503050406030204" pitchFamily="18" charset="0"/>
                <a:cs typeface="Times New Roman"/>
              </a:rPr>
              <a:t> </a:t>
            </a:r>
            <a:r>
              <a:rPr lang="en-US" sz="2000" spc="-45" dirty="0" err="1">
                <a:solidFill>
                  <a:prstClr val="black"/>
                </a:solidFill>
                <a:latin typeface="Cambria" panose="02040503050406030204" pitchFamily="18" charset="0"/>
                <a:cs typeface="Times New Roman"/>
              </a:rPr>
              <a:t>nghiện</a:t>
            </a:r>
            <a:r>
              <a:rPr lang="en-US" sz="2000" spc="-45" dirty="0">
                <a:solidFill>
                  <a:prstClr val="black"/>
                </a:solidFill>
                <a:latin typeface="Cambria" panose="02040503050406030204" pitchFamily="18" charset="0"/>
                <a:cs typeface="Times New Roman"/>
              </a:rPr>
              <a:t> </a:t>
            </a:r>
            <a:r>
              <a:rPr lang="en-US" sz="2000" spc="-45" dirty="0" err="1">
                <a:solidFill>
                  <a:prstClr val="black"/>
                </a:solidFill>
                <a:latin typeface="Cambria" panose="02040503050406030204" pitchFamily="18" charset="0"/>
                <a:cs typeface="Times New Roman"/>
              </a:rPr>
              <a:t>mạnh</a:t>
            </a:r>
            <a:r>
              <a:rPr lang="en-US" sz="2000" spc="-45" dirty="0">
                <a:solidFill>
                  <a:prstClr val="black"/>
                </a:solidFill>
                <a:latin typeface="Cambria" panose="02040503050406030204" pitchFamily="18" charset="0"/>
                <a:cs typeface="Times New Roman"/>
              </a:rPr>
              <a:t> </a:t>
            </a:r>
            <a:r>
              <a:rPr lang="en-US" sz="2000" spc="-45" dirty="0" err="1">
                <a:solidFill>
                  <a:prstClr val="black"/>
                </a:solidFill>
                <a:latin typeface="Cambria" panose="02040503050406030204" pitchFamily="18" charset="0"/>
                <a:cs typeface="Times New Roman"/>
              </a:rPr>
              <a:t>và</a:t>
            </a:r>
            <a:r>
              <a:rPr lang="en-US" sz="2000" spc="-45" dirty="0">
                <a:solidFill>
                  <a:prstClr val="black"/>
                </a:solidFill>
                <a:latin typeface="Cambria" panose="02040503050406030204" pitchFamily="18" charset="0"/>
                <a:cs typeface="Times New Roman"/>
              </a:rPr>
              <a:t> </a:t>
            </a:r>
            <a:r>
              <a:rPr lang="en-US" sz="2000" spc="-45" dirty="0" err="1">
                <a:solidFill>
                  <a:prstClr val="black"/>
                </a:solidFill>
                <a:latin typeface="Cambria" panose="02040503050406030204" pitchFamily="18" charset="0"/>
                <a:cs typeface="Times New Roman"/>
              </a:rPr>
              <a:t>gây</a:t>
            </a:r>
            <a:r>
              <a:rPr lang="en-US" sz="2000" spc="-45" dirty="0">
                <a:solidFill>
                  <a:prstClr val="black"/>
                </a:solidFill>
                <a:latin typeface="Cambria" panose="02040503050406030204" pitchFamily="18" charset="0"/>
                <a:cs typeface="Times New Roman"/>
              </a:rPr>
              <a:t> </a:t>
            </a:r>
            <a:r>
              <a:rPr lang="en-US" sz="2000" spc="-45" dirty="0" err="1">
                <a:solidFill>
                  <a:prstClr val="black"/>
                </a:solidFill>
                <a:latin typeface="Cambria" panose="02040503050406030204" pitchFamily="18" charset="0"/>
                <a:cs typeface="Times New Roman"/>
              </a:rPr>
              <a:t>hại</a:t>
            </a:r>
            <a:r>
              <a:rPr lang="en-US" sz="2000" spc="-45" dirty="0">
                <a:solidFill>
                  <a:prstClr val="black"/>
                </a:solidFill>
                <a:latin typeface="Cambria" panose="02040503050406030204" pitchFamily="18" charset="0"/>
                <a:cs typeface="Times New Roman"/>
              </a:rPr>
              <a:t> </a:t>
            </a:r>
            <a:r>
              <a:rPr lang="en-US" sz="2000" spc="-45" dirty="0" err="1">
                <a:solidFill>
                  <a:prstClr val="black"/>
                </a:solidFill>
                <a:latin typeface="Cambria" panose="02040503050406030204" pitchFamily="18" charset="0"/>
                <a:cs typeface="Times New Roman"/>
              </a:rPr>
              <a:t>cho</a:t>
            </a:r>
            <a:r>
              <a:rPr lang="en-US" sz="2000" spc="-45" dirty="0">
                <a:solidFill>
                  <a:prstClr val="black"/>
                </a:solidFill>
                <a:latin typeface="Cambria" panose="02040503050406030204" pitchFamily="18" charset="0"/>
                <a:cs typeface="Times New Roman"/>
              </a:rPr>
              <a:t> </a:t>
            </a:r>
            <a:r>
              <a:rPr lang="en-US" sz="2000" spc="-45" dirty="0" err="1">
                <a:solidFill>
                  <a:prstClr val="black"/>
                </a:solidFill>
                <a:latin typeface="Cambria" panose="02040503050406030204" pitchFamily="18" charset="0"/>
                <a:cs typeface="Times New Roman"/>
              </a:rPr>
              <a:t>sức</a:t>
            </a:r>
            <a:r>
              <a:rPr lang="en-US" sz="2000" spc="-45" dirty="0">
                <a:solidFill>
                  <a:prstClr val="black"/>
                </a:solidFill>
                <a:latin typeface="Cambria" panose="02040503050406030204" pitchFamily="18" charset="0"/>
                <a:cs typeface="Times New Roman"/>
              </a:rPr>
              <a:t> </a:t>
            </a:r>
            <a:r>
              <a:rPr lang="en-US" sz="2000" spc="-45" dirty="0" err="1">
                <a:solidFill>
                  <a:prstClr val="black"/>
                </a:solidFill>
                <a:latin typeface="Cambria" panose="02040503050406030204" pitchFamily="18" charset="0"/>
                <a:cs typeface="Times New Roman"/>
              </a:rPr>
              <a:t>khỏe</a:t>
            </a:r>
            <a:r>
              <a:rPr lang="en-US" sz="2000" spc="-45" dirty="0">
                <a:solidFill>
                  <a:prstClr val="black"/>
                </a:solidFill>
                <a:latin typeface="Cambria" panose="02040503050406030204" pitchFamily="18" charset="0"/>
                <a:cs typeface="Times New Roman"/>
              </a:rPr>
              <a:t> </a:t>
            </a:r>
            <a:r>
              <a:rPr lang="en-US" sz="2000" spc="-45" dirty="0" err="1">
                <a:solidFill>
                  <a:prstClr val="black"/>
                </a:solidFill>
                <a:latin typeface="Cambria" panose="02040503050406030204" pitchFamily="18" charset="0"/>
                <a:cs typeface="Times New Roman"/>
              </a:rPr>
              <a:t>đặc</a:t>
            </a:r>
            <a:r>
              <a:rPr lang="en-US" sz="2000" spc="-45" dirty="0">
                <a:solidFill>
                  <a:prstClr val="black"/>
                </a:solidFill>
                <a:latin typeface="Cambria" panose="02040503050406030204" pitchFamily="18" charset="0"/>
                <a:cs typeface="Times New Roman"/>
              </a:rPr>
              <a:t> </a:t>
            </a:r>
            <a:r>
              <a:rPr lang="en-US" sz="2000" spc="-45" dirty="0" err="1">
                <a:solidFill>
                  <a:prstClr val="black"/>
                </a:solidFill>
                <a:latin typeface="Cambria" panose="02040503050406030204" pitchFamily="18" charset="0"/>
                <a:cs typeface="Times New Roman"/>
              </a:rPr>
              <a:t>biệt</a:t>
            </a:r>
            <a:r>
              <a:rPr lang="en-US" sz="2000" spc="-45" dirty="0">
                <a:solidFill>
                  <a:prstClr val="black"/>
                </a:solidFill>
                <a:latin typeface="Cambria" panose="02040503050406030204" pitchFamily="18" charset="0"/>
                <a:cs typeface="Times New Roman"/>
              </a:rPr>
              <a:t> </a:t>
            </a:r>
            <a:r>
              <a:rPr lang="en-US" sz="2000" spc="-45" dirty="0" err="1">
                <a:solidFill>
                  <a:prstClr val="black"/>
                </a:solidFill>
                <a:latin typeface="Cambria" panose="02040503050406030204" pitchFamily="18" charset="0"/>
                <a:cs typeface="Times New Roman"/>
              </a:rPr>
              <a:t>là</a:t>
            </a:r>
            <a:r>
              <a:rPr lang="en-US" sz="2000" spc="-45" dirty="0">
                <a:solidFill>
                  <a:prstClr val="black"/>
                </a:solidFill>
                <a:latin typeface="Cambria" panose="02040503050406030204" pitchFamily="18" charset="0"/>
                <a:cs typeface="Times New Roman"/>
              </a:rPr>
              <a:t> </a:t>
            </a:r>
            <a:r>
              <a:rPr lang="en-US" sz="2000" spc="-45" dirty="0" err="1">
                <a:solidFill>
                  <a:prstClr val="black"/>
                </a:solidFill>
                <a:latin typeface="Cambria" panose="02040503050406030204" pitchFamily="18" charset="0"/>
                <a:cs typeface="Times New Roman"/>
              </a:rPr>
              <a:t>trẻ</a:t>
            </a:r>
            <a:r>
              <a:rPr lang="en-US" sz="2000" spc="-45" dirty="0">
                <a:solidFill>
                  <a:prstClr val="black"/>
                </a:solidFill>
                <a:latin typeface="Cambria" panose="02040503050406030204" pitchFamily="18" charset="0"/>
                <a:cs typeface="Times New Roman"/>
              </a:rPr>
              <a:t> </a:t>
            </a:r>
            <a:r>
              <a:rPr lang="en-US" sz="2000" spc="-45" dirty="0" err="1">
                <a:solidFill>
                  <a:prstClr val="black"/>
                </a:solidFill>
                <a:latin typeface="Cambria" panose="02040503050406030204" pitchFamily="18" charset="0"/>
                <a:cs typeface="Times New Roman"/>
              </a:rPr>
              <a:t>em</a:t>
            </a:r>
            <a:r>
              <a:rPr lang="en-US" sz="2000" spc="-45" dirty="0">
                <a:solidFill>
                  <a:prstClr val="black"/>
                </a:solidFill>
                <a:latin typeface="Cambria" panose="02040503050406030204" pitchFamily="18" charset="0"/>
                <a:cs typeface="Times New Roman"/>
              </a:rPr>
              <a:t>, </a:t>
            </a:r>
            <a:r>
              <a:rPr lang="en-US" sz="2000" spc="-45" dirty="0" err="1">
                <a:solidFill>
                  <a:prstClr val="black"/>
                </a:solidFill>
                <a:latin typeface="Cambria" panose="02040503050406030204" pitchFamily="18" charset="0"/>
                <a:cs typeface="Times New Roman"/>
              </a:rPr>
              <a:t>vị</a:t>
            </a:r>
            <a:r>
              <a:rPr lang="en-US" sz="2000" spc="-45" dirty="0">
                <a:solidFill>
                  <a:prstClr val="black"/>
                </a:solidFill>
                <a:latin typeface="Cambria" panose="02040503050406030204" pitchFamily="18" charset="0"/>
                <a:cs typeface="Times New Roman"/>
              </a:rPr>
              <a:t> </a:t>
            </a:r>
            <a:r>
              <a:rPr lang="en-US" sz="2000" spc="-45" dirty="0" err="1">
                <a:solidFill>
                  <a:prstClr val="black"/>
                </a:solidFill>
                <a:latin typeface="Cambria" panose="02040503050406030204" pitchFamily="18" charset="0"/>
                <a:cs typeface="Times New Roman"/>
              </a:rPr>
              <a:t>thành</a:t>
            </a:r>
            <a:r>
              <a:rPr lang="en-US" sz="2000" spc="-45" dirty="0">
                <a:solidFill>
                  <a:prstClr val="black"/>
                </a:solidFill>
                <a:latin typeface="Cambria" panose="02040503050406030204" pitchFamily="18" charset="0"/>
                <a:cs typeface="Times New Roman"/>
              </a:rPr>
              <a:t> </a:t>
            </a:r>
            <a:r>
              <a:rPr lang="en-US" sz="2000" spc="-45" dirty="0" err="1">
                <a:solidFill>
                  <a:prstClr val="black"/>
                </a:solidFill>
                <a:latin typeface="Cambria" panose="02040503050406030204" pitchFamily="18" charset="0"/>
                <a:cs typeface="Times New Roman"/>
              </a:rPr>
              <a:t>niên</a:t>
            </a:r>
            <a:r>
              <a:rPr lang="en-US" sz="2000" spc="-45" dirty="0">
                <a:solidFill>
                  <a:prstClr val="black"/>
                </a:solidFill>
                <a:latin typeface="Cambria" panose="02040503050406030204" pitchFamily="18" charset="0"/>
                <a:cs typeface="Times New Roman"/>
              </a:rPr>
              <a:t> </a:t>
            </a:r>
            <a:r>
              <a:rPr lang="en-US" sz="2000" spc="-45" dirty="0" err="1">
                <a:solidFill>
                  <a:prstClr val="black"/>
                </a:solidFill>
                <a:latin typeface="Cambria" panose="02040503050406030204" pitchFamily="18" charset="0"/>
                <a:cs typeface="Times New Roman"/>
              </a:rPr>
              <a:t>và</a:t>
            </a:r>
            <a:r>
              <a:rPr lang="en-US" sz="2000" spc="-45" dirty="0">
                <a:solidFill>
                  <a:prstClr val="black"/>
                </a:solidFill>
                <a:latin typeface="Cambria" panose="02040503050406030204" pitchFamily="18" charset="0"/>
                <a:cs typeface="Times New Roman"/>
              </a:rPr>
              <a:t> </a:t>
            </a:r>
            <a:r>
              <a:rPr lang="en-US" sz="2000" spc="-45" dirty="0" err="1">
                <a:solidFill>
                  <a:prstClr val="black"/>
                </a:solidFill>
                <a:latin typeface="Cambria" panose="02040503050406030204" pitchFamily="18" charset="0"/>
                <a:cs typeface="Times New Roman"/>
              </a:rPr>
              <a:t>phụ</a:t>
            </a:r>
            <a:r>
              <a:rPr lang="en-US" sz="2000" spc="-45" dirty="0">
                <a:solidFill>
                  <a:prstClr val="black"/>
                </a:solidFill>
                <a:latin typeface="Cambria" panose="02040503050406030204" pitchFamily="18" charset="0"/>
                <a:cs typeface="Times New Roman"/>
              </a:rPr>
              <a:t> </a:t>
            </a:r>
            <a:r>
              <a:rPr lang="en-US" sz="2000" spc="-45" dirty="0" err="1">
                <a:solidFill>
                  <a:prstClr val="black"/>
                </a:solidFill>
                <a:latin typeface="Cambria" panose="02040503050406030204" pitchFamily="18" charset="0"/>
                <a:cs typeface="Times New Roman"/>
              </a:rPr>
              <a:t>nữ</a:t>
            </a:r>
            <a:r>
              <a:rPr lang="en-US" sz="2000" spc="-45" dirty="0">
                <a:solidFill>
                  <a:prstClr val="black"/>
                </a:solidFill>
                <a:latin typeface="Cambria" panose="02040503050406030204" pitchFamily="18" charset="0"/>
                <a:cs typeface="Times New Roman"/>
              </a:rPr>
              <a:t> </a:t>
            </a:r>
            <a:r>
              <a:rPr lang="en-US" sz="2000" spc="-45" dirty="0" err="1">
                <a:solidFill>
                  <a:prstClr val="black"/>
                </a:solidFill>
                <a:latin typeface="Cambria" panose="02040503050406030204" pitchFamily="18" charset="0"/>
                <a:cs typeface="Times New Roman"/>
              </a:rPr>
              <a:t>có</a:t>
            </a:r>
            <a:r>
              <a:rPr lang="en-US" sz="2000" spc="-45" dirty="0">
                <a:solidFill>
                  <a:prstClr val="black"/>
                </a:solidFill>
                <a:latin typeface="Cambria" panose="02040503050406030204" pitchFamily="18" charset="0"/>
                <a:cs typeface="Times New Roman"/>
              </a:rPr>
              <a:t> </a:t>
            </a:r>
            <a:r>
              <a:rPr lang="en-US" sz="2000" spc="-45" dirty="0" err="1">
                <a:solidFill>
                  <a:prstClr val="black"/>
                </a:solidFill>
                <a:latin typeface="Cambria" panose="02040503050406030204" pitchFamily="18" charset="0"/>
                <a:cs typeface="Times New Roman"/>
              </a:rPr>
              <a:t>thai</a:t>
            </a:r>
            <a:r>
              <a:rPr lang="en-US" sz="2000" spc="5" dirty="0" err="1">
                <a:solidFill>
                  <a:prstClr val="black"/>
                </a:solidFill>
                <a:latin typeface="Cambria" panose="02040503050406030204" pitchFamily="18" charset="0"/>
                <a:cs typeface="Calibri"/>
              </a:rPr>
              <a:t>.</a:t>
            </a:r>
            <a:endParaRPr lang="en-US" sz="2000" dirty="0">
              <a:solidFill>
                <a:prstClr val="black"/>
              </a:solidFill>
              <a:latin typeface="Cambria" panose="02040503050406030204" pitchFamily="18" charset="0"/>
              <a:cs typeface="Calibri"/>
            </a:endParaRPr>
          </a:p>
          <a:p>
            <a:pPr marL="469900" marR="614045" indent="-457200">
              <a:spcBef>
                <a:spcPts val="1200"/>
              </a:spcBef>
              <a:buFont typeface="+mj-lt"/>
              <a:buAutoNum type="arabicPeriod"/>
              <a:tabLst>
                <a:tab pos="298450" algn="l"/>
              </a:tabLst>
            </a:pPr>
            <a:r>
              <a:rPr lang="en-US" sz="2000" b="1" dirty="0" err="1">
                <a:solidFill>
                  <a:srgbClr val="0070C0"/>
                </a:solidFill>
                <a:latin typeface="Cambria" panose="02040503050406030204" pitchFamily="18" charset="0"/>
                <a:cs typeface="Calibri"/>
              </a:rPr>
              <a:t>Các</a:t>
            </a:r>
            <a:r>
              <a:rPr lang="en-US" sz="2000" b="1" dirty="0">
                <a:solidFill>
                  <a:srgbClr val="0070C0"/>
                </a:solidFill>
                <a:latin typeface="Cambria" panose="02040503050406030204" pitchFamily="18" charset="0"/>
                <a:cs typeface="Calibri"/>
              </a:rPr>
              <a:t> </a:t>
            </a:r>
            <a:r>
              <a:rPr lang="en-US" sz="2000" b="1" dirty="0" err="1">
                <a:solidFill>
                  <a:srgbClr val="0070C0"/>
                </a:solidFill>
                <a:latin typeface="Cambria" panose="02040503050406030204" pitchFamily="18" charset="0"/>
                <a:cs typeface="Calibri"/>
              </a:rPr>
              <a:t>chất</a:t>
            </a:r>
            <a:r>
              <a:rPr lang="en-US" sz="2000" b="1" dirty="0">
                <a:solidFill>
                  <a:srgbClr val="0070C0"/>
                </a:solidFill>
                <a:latin typeface="Cambria" panose="02040503050406030204" pitchFamily="18" charset="0"/>
                <a:cs typeface="Calibri"/>
              </a:rPr>
              <a:t> </a:t>
            </a:r>
            <a:r>
              <a:rPr lang="en-US" sz="2000" b="1" dirty="0" err="1">
                <a:solidFill>
                  <a:srgbClr val="0070C0"/>
                </a:solidFill>
                <a:latin typeface="Cambria" panose="02040503050406030204" pitchFamily="18" charset="0"/>
                <a:cs typeface="Calibri"/>
              </a:rPr>
              <a:t>độc</a:t>
            </a:r>
            <a:r>
              <a:rPr lang="en-US" sz="2000" b="1" dirty="0">
                <a:solidFill>
                  <a:srgbClr val="0070C0"/>
                </a:solidFill>
                <a:latin typeface="Cambria" panose="02040503050406030204" pitchFamily="18" charset="0"/>
                <a:cs typeface="Calibri"/>
              </a:rPr>
              <a:t> </a:t>
            </a:r>
            <a:r>
              <a:rPr lang="en-US" sz="2000" dirty="0">
                <a:solidFill>
                  <a:prstClr val="black"/>
                </a:solidFill>
                <a:latin typeface="Cambria" panose="02040503050406030204" pitchFamily="18" charset="0"/>
                <a:cs typeface="Calibri"/>
              </a:rPr>
              <a:t>đ</a:t>
            </a:r>
            <a:r>
              <a:rPr lang="vi-VN" sz="2000" dirty="0">
                <a:solidFill>
                  <a:prstClr val="black"/>
                </a:solidFill>
                <a:latin typeface="Cambria" panose="02040503050406030204" pitchFamily="18" charset="0"/>
                <a:cs typeface="Calibri"/>
              </a:rPr>
              <a:t>ư</a:t>
            </a:r>
            <a:r>
              <a:rPr lang="en-US" sz="2000" dirty="0" err="1">
                <a:solidFill>
                  <a:prstClr val="black"/>
                </a:solidFill>
                <a:latin typeface="Cambria" panose="02040503050406030204" pitchFamily="18" charset="0"/>
                <a:cs typeface="Calibri"/>
              </a:rPr>
              <a:t>ợc</a:t>
            </a:r>
            <a:r>
              <a:rPr lang="en-US" sz="2000" dirty="0">
                <a:solidFill>
                  <a:prstClr val="black"/>
                </a:solidFill>
                <a:latin typeface="Cambria" panose="02040503050406030204" pitchFamily="18" charset="0"/>
                <a:cs typeface="Calibri"/>
              </a:rPr>
              <a:t> </a:t>
            </a:r>
            <a:r>
              <a:rPr lang="en-US" sz="2000" dirty="0" err="1">
                <a:solidFill>
                  <a:prstClr val="black"/>
                </a:solidFill>
                <a:latin typeface="Cambria" panose="02040503050406030204" pitchFamily="18" charset="0"/>
                <a:cs typeface="Calibri"/>
              </a:rPr>
              <a:t>thấy</a:t>
            </a:r>
            <a:r>
              <a:rPr lang="en-US" sz="2000" dirty="0">
                <a:solidFill>
                  <a:prstClr val="black"/>
                </a:solidFill>
                <a:latin typeface="Cambria" panose="02040503050406030204" pitchFamily="18" charset="0"/>
                <a:cs typeface="Calibri"/>
              </a:rPr>
              <a:t> </a:t>
            </a:r>
            <a:r>
              <a:rPr lang="en-US" sz="2000" dirty="0" err="1">
                <a:solidFill>
                  <a:prstClr val="black"/>
                </a:solidFill>
                <a:latin typeface="Cambria" panose="02040503050406030204" pitchFamily="18" charset="0"/>
                <a:cs typeface="Calibri"/>
              </a:rPr>
              <a:t>trong</a:t>
            </a:r>
            <a:r>
              <a:rPr lang="en-US" sz="2000" dirty="0">
                <a:solidFill>
                  <a:prstClr val="black"/>
                </a:solidFill>
                <a:latin typeface="Cambria" panose="02040503050406030204" pitchFamily="18" charset="0"/>
                <a:cs typeface="Calibri"/>
              </a:rPr>
              <a:t> dung </a:t>
            </a:r>
            <a:r>
              <a:rPr lang="en-US" sz="2000" dirty="0" err="1">
                <a:solidFill>
                  <a:prstClr val="black"/>
                </a:solidFill>
                <a:latin typeface="Cambria" panose="02040503050406030204" pitchFamily="18" charset="0"/>
                <a:cs typeface="Calibri"/>
              </a:rPr>
              <a:t>dịch</a:t>
            </a:r>
            <a:r>
              <a:rPr lang="en-US" sz="2000" dirty="0">
                <a:solidFill>
                  <a:prstClr val="black"/>
                </a:solidFill>
                <a:latin typeface="Cambria" panose="02040503050406030204" pitchFamily="18" charset="0"/>
                <a:cs typeface="Calibri"/>
              </a:rPr>
              <a:t> ENDS </a:t>
            </a:r>
            <a:r>
              <a:rPr lang="en-US" sz="2000" dirty="0" err="1">
                <a:solidFill>
                  <a:prstClr val="black"/>
                </a:solidFill>
                <a:latin typeface="Cambria" panose="02040503050406030204" pitchFamily="18" charset="0"/>
                <a:cs typeface="Calibri"/>
              </a:rPr>
              <a:t>và</a:t>
            </a:r>
            <a:r>
              <a:rPr lang="en-US" sz="2000" dirty="0">
                <a:solidFill>
                  <a:prstClr val="black"/>
                </a:solidFill>
                <a:latin typeface="Cambria" panose="02040503050406030204" pitchFamily="18" charset="0"/>
                <a:cs typeface="Calibri"/>
              </a:rPr>
              <a:t> </a:t>
            </a:r>
            <a:r>
              <a:rPr lang="en-US" sz="2000" dirty="0" err="1">
                <a:solidFill>
                  <a:prstClr val="black"/>
                </a:solidFill>
                <a:latin typeface="Cambria" panose="02040503050406030204" pitchFamily="18" charset="0"/>
                <a:cs typeface="Calibri"/>
              </a:rPr>
              <a:t>trong</a:t>
            </a:r>
            <a:r>
              <a:rPr lang="en-US" sz="2000" dirty="0">
                <a:solidFill>
                  <a:prstClr val="black"/>
                </a:solidFill>
                <a:latin typeface="Cambria" panose="02040503050406030204" pitchFamily="18" charset="0"/>
                <a:cs typeface="Calibri"/>
              </a:rPr>
              <a:t> </a:t>
            </a:r>
            <a:r>
              <a:rPr lang="en-US" sz="2000" dirty="0" err="1">
                <a:solidFill>
                  <a:prstClr val="black"/>
                </a:solidFill>
                <a:latin typeface="Cambria" panose="02040503050406030204" pitchFamily="18" charset="0"/>
                <a:cs typeface="Calibri"/>
              </a:rPr>
              <a:t>khói</a:t>
            </a:r>
            <a:r>
              <a:rPr lang="en-US" sz="2000" dirty="0">
                <a:solidFill>
                  <a:prstClr val="black"/>
                </a:solidFill>
                <a:latin typeface="Cambria" panose="02040503050406030204" pitchFamily="18" charset="0"/>
                <a:cs typeface="Calibri"/>
              </a:rPr>
              <a:t>. </a:t>
            </a:r>
            <a:r>
              <a:rPr lang="en-US" sz="2000" dirty="0" err="1">
                <a:solidFill>
                  <a:prstClr val="black"/>
                </a:solidFill>
                <a:latin typeface="Cambria" panose="02040503050406030204" pitchFamily="18" charset="0"/>
                <a:cs typeface="Calibri"/>
              </a:rPr>
              <a:t>Vì</a:t>
            </a:r>
            <a:r>
              <a:rPr lang="en-US" sz="2000" dirty="0">
                <a:solidFill>
                  <a:prstClr val="black"/>
                </a:solidFill>
                <a:latin typeface="Cambria" panose="02040503050406030204" pitchFamily="18" charset="0"/>
                <a:cs typeface="Calibri"/>
              </a:rPr>
              <a:t> </a:t>
            </a:r>
            <a:r>
              <a:rPr lang="en-US" sz="2000" dirty="0" err="1">
                <a:solidFill>
                  <a:prstClr val="black"/>
                </a:solidFill>
                <a:latin typeface="Cambria" panose="02040503050406030204" pitchFamily="18" charset="0"/>
                <a:cs typeface="Calibri"/>
              </a:rPr>
              <a:t>vậy</a:t>
            </a:r>
            <a:r>
              <a:rPr lang="en-US" sz="2000" dirty="0">
                <a:solidFill>
                  <a:prstClr val="black"/>
                </a:solidFill>
                <a:latin typeface="Cambria" panose="02040503050406030204" pitchFamily="18" charset="0"/>
                <a:cs typeface="Calibri"/>
              </a:rPr>
              <a:t> ENDS </a:t>
            </a:r>
            <a:r>
              <a:rPr lang="en-US" sz="2000" b="1" dirty="0" err="1">
                <a:solidFill>
                  <a:srgbClr val="0070C0"/>
                </a:solidFill>
                <a:latin typeface="Cambria" panose="02040503050406030204" pitchFamily="18" charset="0"/>
                <a:cs typeface="Calibri"/>
              </a:rPr>
              <a:t>có</a:t>
            </a:r>
            <a:r>
              <a:rPr lang="en-US" sz="2000" b="1" dirty="0">
                <a:solidFill>
                  <a:srgbClr val="0070C0"/>
                </a:solidFill>
                <a:latin typeface="Cambria" panose="02040503050406030204" pitchFamily="18" charset="0"/>
                <a:cs typeface="Calibri"/>
              </a:rPr>
              <a:t> </a:t>
            </a:r>
            <a:r>
              <a:rPr lang="en-US" sz="2000" b="1" dirty="0" err="1">
                <a:solidFill>
                  <a:srgbClr val="0070C0"/>
                </a:solidFill>
                <a:latin typeface="Cambria" panose="02040503050406030204" pitchFamily="18" charset="0"/>
                <a:cs typeface="Calibri"/>
              </a:rPr>
              <a:t>hại</a:t>
            </a:r>
            <a:r>
              <a:rPr lang="en-US" sz="2000" b="1" dirty="0">
                <a:solidFill>
                  <a:srgbClr val="0070C0"/>
                </a:solidFill>
                <a:latin typeface="Cambria" panose="02040503050406030204" pitchFamily="18" charset="0"/>
                <a:cs typeface="Calibri"/>
              </a:rPr>
              <a:t> </a:t>
            </a:r>
            <a:r>
              <a:rPr lang="en-US" sz="2000" b="1" dirty="0" err="1">
                <a:solidFill>
                  <a:srgbClr val="0070C0"/>
                </a:solidFill>
                <a:latin typeface="Cambria" panose="02040503050406030204" pitchFamily="18" charset="0"/>
                <a:cs typeface="Calibri"/>
              </a:rPr>
              <a:t>cho</a:t>
            </a:r>
            <a:r>
              <a:rPr lang="en-US" sz="2000" b="1" dirty="0">
                <a:solidFill>
                  <a:srgbClr val="0070C0"/>
                </a:solidFill>
                <a:latin typeface="Cambria" panose="02040503050406030204" pitchFamily="18" charset="0"/>
                <a:cs typeface="Calibri"/>
              </a:rPr>
              <a:t> </a:t>
            </a:r>
            <a:r>
              <a:rPr lang="en-US" sz="2000" b="1" dirty="0" err="1">
                <a:solidFill>
                  <a:srgbClr val="0070C0"/>
                </a:solidFill>
                <a:latin typeface="Cambria" panose="02040503050406030204" pitchFamily="18" charset="0"/>
                <a:cs typeface="Calibri"/>
              </a:rPr>
              <a:t>cả</a:t>
            </a:r>
            <a:r>
              <a:rPr lang="en-US" sz="2000" b="1" dirty="0">
                <a:solidFill>
                  <a:srgbClr val="0070C0"/>
                </a:solidFill>
                <a:latin typeface="Cambria" panose="02040503050406030204" pitchFamily="18" charset="0"/>
                <a:cs typeface="Calibri"/>
              </a:rPr>
              <a:t> </a:t>
            </a:r>
            <a:r>
              <a:rPr lang="en-US" sz="2000" b="1" dirty="0" err="1">
                <a:solidFill>
                  <a:srgbClr val="0070C0"/>
                </a:solidFill>
                <a:latin typeface="Cambria" panose="02040503050406030204" pitchFamily="18" charset="0"/>
                <a:cs typeface="Calibri"/>
              </a:rPr>
              <a:t>người</a:t>
            </a:r>
            <a:r>
              <a:rPr lang="en-US" sz="2000" b="1" dirty="0">
                <a:solidFill>
                  <a:srgbClr val="0070C0"/>
                </a:solidFill>
                <a:latin typeface="Cambria" panose="02040503050406030204" pitchFamily="18" charset="0"/>
                <a:cs typeface="Calibri"/>
              </a:rPr>
              <a:t> </a:t>
            </a:r>
            <a:r>
              <a:rPr lang="en-US" sz="2000" b="1" dirty="0" err="1">
                <a:solidFill>
                  <a:srgbClr val="0070C0"/>
                </a:solidFill>
                <a:latin typeface="Cambria" panose="02040503050406030204" pitchFamily="18" charset="0"/>
                <a:cs typeface="Calibri"/>
              </a:rPr>
              <a:t>dùng</a:t>
            </a:r>
            <a:r>
              <a:rPr lang="en-US" sz="2000" b="1" dirty="0">
                <a:solidFill>
                  <a:srgbClr val="0070C0"/>
                </a:solidFill>
                <a:latin typeface="Cambria" panose="02040503050406030204" pitchFamily="18" charset="0"/>
                <a:cs typeface="Calibri"/>
              </a:rPr>
              <a:t> </a:t>
            </a:r>
            <a:r>
              <a:rPr lang="en-US" sz="2000" b="1" dirty="0" err="1">
                <a:solidFill>
                  <a:srgbClr val="0070C0"/>
                </a:solidFill>
                <a:latin typeface="Cambria" panose="02040503050406030204" pitchFamily="18" charset="0"/>
                <a:cs typeface="Calibri"/>
              </a:rPr>
              <a:t>và</a:t>
            </a:r>
            <a:r>
              <a:rPr lang="en-US" sz="2000" b="1" dirty="0">
                <a:solidFill>
                  <a:srgbClr val="0070C0"/>
                </a:solidFill>
                <a:latin typeface="Cambria" panose="02040503050406030204" pitchFamily="18" charset="0"/>
                <a:cs typeface="Calibri"/>
              </a:rPr>
              <a:t> </a:t>
            </a:r>
            <a:r>
              <a:rPr lang="en-US" sz="2000" b="1" dirty="0" err="1">
                <a:solidFill>
                  <a:srgbClr val="0070C0"/>
                </a:solidFill>
                <a:latin typeface="Cambria" panose="02040503050406030204" pitchFamily="18" charset="0"/>
                <a:cs typeface="Calibri"/>
              </a:rPr>
              <a:t>người</a:t>
            </a:r>
            <a:r>
              <a:rPr lang="en-US" sz="2000" b="1" dirty="0">
                <a:solidFill>
                  <a:srgbClr val="0070C0"/>
                </a:solidFill>
                <a:latin typeface="Cambria" panose="02040503050406030204" pitchFamily="18" charset="0"/>
                <a:cs typeface="Calibri"/>
              </a:rPr>
              <a:t> </a:t>
            </a:r>
            <a:r>
              <a:rPr lang="en-US" sz="2000" b="1" dirty="0" err="1">
                <a:solidFill>
                  <a:srgbClr val="0070C0"/>
                </a:solidFill>
                <a:latin typeface="Cambria" panose="02040503050406030204" pitchFamily="18" charset="0"/>
                <a:cs typeface="Calibri"/>
              </a:rPr>
              <a:t>xung</a:t>
            </a:r>
            <a:r>
              <a:rPr lang="en-US" sz="2000" b="1" dirty="0">
                <a:solidFill>
                  <a:srgbClr val="0070C0"/>
                </a:solidFill>
                <a:latin typeface="Cambria" panose="02040503050406030204" pitchFamily="18" charset="0"/>
                <a:cs typeface="Calibri"/>
              </a:rPr>
              <a:t> </a:t>
            </a:r>
            <a:r>
              <a:rPr lang="en-US" sz="2000" b="1" dirty="0" err="1">
                <a:solidFill>
                  <a:srgbClr val="0070C0"/>
                </a:solidFill>
                <a:latin typeface="Cambria" panose="02040503050406030204" pitchFamily="18" charset="0"/>
                <a:cs typeface="Calibri"/>
              </a:rPr>
              <a:t>quanh</a:t>
            </a:r>
            <a:r>
              <a:rPr lang="en-US" sz="2000" b="1" dirty="0">
                <a:solidFill>
                  <a:srgbClr val="0070C0"/>
                </a:solidFill>
                <a:latin typeface="Cambria" panose="02040503050406030204" pitchFamily="18" charset="0"/>
                <a:cs typeface="Calibri"/>
              </a:rPr>
              <a:t>.</a:t>
            </a:r>
            <a:endParaRPr lang="en-US" sz="2000" dirty="0">
              <a:solidFill>
                <a:prstClr val="black"/>
              </a:solidFill>
              <a:latin typeface="Cambria" panose="02040503050406030204" pitchFamily="18" charset="0"/>
              <a:cs typeface="Calibri"/>
            </a:endParaRPr>
          </a:p>
          <a:p>
            <a:pPr marL="469900" marR="614045" indent="-457200">
              <a:spcBef>
                <a:spcPts val="1200"/>
              </a:spcBef>
              <a:buFont typeface="+mj-lt"/>
              <a:buAutoNum type="arabicPeriod"/>
              <a:tabLst>
                <a:tab pos="298450" algn="l"/>
              </a:tabLst>
            </a:pPr>
            <a:r>
              <a:rPr lang="en-US" sz="2000" dirty="0">
                <a:solidFill>
                  <a:prstClr val="black"/>
                </a:solidFill>
                <a:latin typeface="Cambria" panose="02040503050406030204" pitchFamily="18" charset="0"/>
                <a:cs typeface="Calibri"/>
              </a:rPr>
              <a:t>ENDS </a:t>
            </a:r>
            <a:r>
              <a:rPr lang="en-US" sz="2000" dirty="0" err="1">
                <a:solidFill>
                  <a:prstClr val="black"/>
                </a:solidFill>
                <a:latin typeface="Cambria" panose="02040503050406030204" pitchFamily="18" charset="0"/>
                <a:cs typeface="Calibri"/>
              </a:rPr>
              <a:t>hấp</a:t>
            </a:r>
            <a:r>
              <a:rPr lang="en-US" sz="2000" dirty="0">
                <a:solidFill>
                  <a:prstClr val="black"/>
                </a:solidFill>
                <a:latin typeface="Cambria" panose="02040503050406030204" pitchFamily="18" charset="0"/>
                <a:cs typeface="Calibri"/>
              </a:rPr>
              <a:t> </a:t>
            </a:r>
            <a:r>
              <a:rPr lang="en-US" sz="2000" dirty="0" err="1">
                <a:solidFill>
                  <a:prstClr val="black"/>
                </a:solidFill>
                <a:latin typeface="Cambria" panose="02040503050406030204" pitchFamily="18" charset="0"/>
                <a:cs typeface="Calibri"/>
              </a:rPr>
              <a:t>dẫn</a:t>
            </a:r>
            <a:r>
              <a:rPr lang="en-US" sz="2000" dirty="0">
                <a:solidFill>
                  <a:prstClr val="black"/>
                </a:solidFill>
                <a:latin typeface="Cambria" panose="02040503050406030204" pitchFamily="18" charset="0"/>
                <a:cs typeface="Calibri"/>
              </a:rPr>
              <a:t> </a:t>
            </a:r>
            <a:r>
              <a:rPr lang="en-US" sz="2000" dirty="0" err="1">
                <a:solidFill>
                  <a:prstClr val="black"/>
                </a:solidFill>
                <a:latin typeface="Cambria" panose="02040503050406030204" pitchFamily="18" charset="0"/>
                <a:cs typeface="Calibri"/>
              </a:rPr>
              <a:t>với</a:t>
            </a:r>
            <a:r>
              <a:rPr lang="en-US" sz="2000" dirty="0">
                <a:solidFill>
                  <a:prstClr val="black"/>
                </a:solidFill>
                <a:latin typeface="Cambria" panose="02040503050406030204" pitchFamily="18" charset="0"/>
                <a:cs typeface="Calibri"/>
              </a:rPr>
              <a:t> </a:t>
            </a:r>
            <a:r>
              <a:rPr lang="en-US" sz="2000" b="1" dirty="0" err="1">
                <a:solidFill>
                  <a:srgbClr val="0070C0"/>
                </a:solidFill>
                <a:latin typeface="Cambria" panose="02040503050406030204" pitchFamily="18" charset="0"/>
                <a:cs typeface="Calibri"/>
              </a:rPr>
              <a:t>trẻ</a:t>
            </a:r>
            <a:r>
              <a:rPr lang="en-US" sz="2000" b="1" dirty="0">
                <a:solidFill>
                  <a:srgbClr val="0070C0"/>
                </a:solidFill>
                <a:latin typeface="Cambria" panose="02040503050406030204" pitchFamily="18" charset="0"/>
                <a:cs typeface="Calibri"/>
              </a:rPr>
              <a:t> </a:t>
            </a:r>
            <a:r>
              <a:rPr lang="en-US" sz="2000" b="1" dirty="0" err="1">
                <a:solidFill>
                  <a:srgbClr val="0070C0"/>
                </a:solidFill>
                <a:latin typeface="Cambria" panose="02040503050406030204" pitchFamily="18" charset="0"/>
                <a:cs typeface="Calibri"/>
              </a:rPr>
              <a:t>em</a:t>
            </a:r>
            <a:r>
              <a:rPr lang="en-US" sz="2000" b="1" dirty="0">
                <a:solidFill>
                  <a:srgbClr val="0070C0"/>
                </a:solidFill>
                <a:latin typeface="Cambria" panose="02040503050406030204" pitchFamily="18" charset="0"/>
                <a:cs typeface="Calibri"/>
              </a:rPr>
              <a:t> </a:t>
            </a:r>
            <a:r>
              <a:rPr lang="en-US" sz="2000" b="1" dirty="0" err="1">
                <a:solidFill>
                  <a:srgbClr val="0070C0"/>
                </a:solidFill>
                <a:latin typeface="Cambria" panose="02040503050406030204" pitchFamily="18" charset="0"/>
                <a:cs typeface="Calibri"/>
              </a:rPr>
              <a:t>và</a:t>
            </a:r>
            <a:r>
              <a:rPr lang="en-US" sz="2000" b="1" dirty="0">
                <a:solidFill>
                  <a:srgbClr val="0070C0"/>
                </a:solidFill>
                <a:latin typeface="Cambria" panose="02040503050406030204" pitchFamily="18" charset="0"/>
                <a:cs typeface="Calibri"/>
              </a:rPr>
              <a:t> </a:t>
            </a:r>
            <a:r>
              <a:rPr lang="en-US" sz="2000" b="1" dirty="0" err="1">
                <a:solidFill>
                  <a:srgbClr val="0070C0"/>
                </a:solidFill>
                <a:latin typeface="Cambria" panose="02040503050406030204" pitchFamily="18" charset="0"/>
                <a:cs typeface="Calibri"/>
              </a:rPr>
              <a:t>vị</a:t>
            </a:r>
            <a:r>
              <a:rPr lang="en-US" sz="2000" b="1" dirty="0">
                <a:solidFill>
                  <a:srgbClr val="0070C0"/>
                </a:solidFill>
                <a:latin typeface="Cambria" panose="02040503050406030204" pitchFamily="18" charset="0"/>
                <a:cs typeface="Calibri"/>
              </a:rPr>
              <a:t> </a:t>
            </a:r>
            <a:r>
              <a:rPr lang="en-US" sz="2000" b="1" dirty="0" err="1">
                <a:solidFill>
                  <a:srgbClr val="0070C0"/>
                </a:solidFill>
                <a:latin typeface="Cambria" panose="02040503050406030204" pitchFamily="18" charset="0"/>
                <a:cs typeface="Calibri"/>
              </a:rPr>
              <a:t>thành</a:t>
            </a:r>
            <a:r>
              <a:rPr lang="en-US" sz="2000" b="1" dirty="0">
                <a:solidFill>
                  <a:srgbClr val="0070C0"/>
                </a:solidFill>
                <a:latin typeface="Cambria" panose="02040503050406030204" pitchFamily="18" charset="0"/>
                <a:cs typeface="Calibri"/>
              </a:rPr>
              <a:t> </a:t>
            </a:r>
            <a:r>
              <a:rPr lang="en-US" sz="2000" b="1" dirty="0" err="1">
                <a:solidFill>
                  <a:srgbClr val="0070C0"/>
                </a:solidFill>
                <a:latin typeface="Cambria" panose="02040503050406030204" pitchFamily="18" charset="0"/>
                <a:cs typeface="Calibri"/>
              </a:rPr>
              <a:t>niên</a:t>
            </a:r>
            <a:r>
              <a:rPr lang="en-US" sz="2000" b="1" dirty="0">
                <a:solidFill>
                  <a:srgbClr val="0070C0"/>
                </a:solidFill>
                <a:latin typeface="Cambria" panose="02040503050406030204" pitchFamily="18" charset="0"/>
                <a:cs typeface="Calibri"/>
              </a:rPr>
              <a:t>, </a:t>
            </a:r>
            <a:r>
              <a:rPr lang="en-US" sz="2000" b="1" dirty="0" err="1">
                <a:solidFill>
                  <a:srgbClr val="0070C0"/>
                </a:solidFill>
                <a:latin typeface="Cambria" panose="02040503050406030204" pitchFamily="18" charset="0"/>
                <a:cs typeface="Calibri"/>
              </a:rPr>
              <a:t>tăng</a:t>
            </a:r>
            <a:r>
              <a:rPr lang="en-US" sz="2000" b="1" dirty="0">
                <a:solidFill>
                  <a:srgbClr val="0070C0"/>
                </a:solidFill>
                <a:latin typeface="Cambria" panose="02040503050406030204" pitchFamily="18" charset="0"/>
                <a:cs typeface="Calibri"/>
              </a:rPr>
              <a:t> </a:t>
            </a:r>
            <a:r>
              <a:rPr lang="en-US" sz="2000" b="1" dirty="0" err="1">
                <a:solidFill>
                  <a:srgbClr val="0070C0"/>
                </a:solidFill>
                <a:latin typeface="Cambria" panose="02040503050406030204" pitchFamily="18" charset="0"/>
                <a:cs typeface="Calibri"/>
              </a:rPr>
              <a:t>nguy</a:t>
            </a:r>
            <a:r>
              <a:rPr lang="en-US" sz="2000" b="1" dirty="0">
                <a:solidFill>
                  <a:srgbClr val="0070C0"/>
                </a:solidFill>
                <a:latin typeface="Cambria" panose="02040503050406030204" pitchFamily="18" charset="0"/>
                <a:cs typeface="Calibri"/>
              </a:rPr>
              <a:t> c</a:t>
            </a:r>
            <a:r>
              <a:rPr lang="vi-VN" sz="2000" b="1" dirty="0">
                <a:solidFill>
                  <a:srgbClr val="0070C0"/>
                </a:solidFill>
                <a:latin typeface="Cambria" panose="02040503050406030204" pitchFamily="18" charset="0"/>
                <a:cs typeface="Calibri"/>
              </a:rPr>
              <a:t>ơ</a:t>
            </a:r>
            <a:r>
              <a:rPr lang="en-US" sz="2000" b="1" dirty="0">
                <a:solidFill>
                  <a:srgbClr val="0070C0"/>
                </a:solidFill>
                <a:latin typeface="Cambria" panose="02040503050406030204" pitchFamily="18" charset="0"/>
                <a:cs typeface="Calibri"/>
              </a:rPr>
              <a:t> </a:t>
            </a:r>
            <a:r>
              <a:rPr lang="en-US" sz="2000" b="1" dirty="0" err="1">
                <a:solidFill>
                  <a:srgbClr val="0070C0"/>
                </a:solidFill>
                <a:latin typeface="Cambria" panose="02040503050406030204" pitchFamily="18" charset="0"/>
                <a:cs typeface="Calibri"/>
              </a:rPr>
              <a:t>bắt</a:t>
            </a:r>
            <a:r>
              <a:rPr lang="en-US" sz="2000" b="1" dirty="0">
                <a:solidFill>
                  <a:srgbClr val="0070C0"/>
                </a:solidFill>
                <a:latin typeface="Cambria" panose="02040503050406030204" pitchFamily="18" charset="0"/>
                <a:cs typeface="Calibri"/>
              </a:rPr>
              <a:t> </a:t>
            </a:r>
            <a:r>
              <a:rPr lang="en-US" sz="2000" b="1" dirty="0" err="1">
                <a:solidFill>
                  <a:srgbClr val="0070C0"/>
                </a:solidFill>
                <a:latin typeface="Cambria" panose="02040503050406030204" pitchFamily="18" charset="0"/>
                <a:cs typeface="Calibri"/>
              </a:rPr>
              <a:t>đầu</a:t>
            </a:r>
            <a:r>
              <a:rPr lang="en-US" sz="2000" b="1" dirty="0">
                <a:solidFill>
                  <a:srgbClr val="0070C0"/>
                </a:solidFill>
                <a:latin typeface="Cambria" panose="02040503050406030204" pitchFamily="18" charset="0"/>
                <a:cs typeface="Calibri"/>
              </a:rPr>
              <a:t> </a:t>
            </a:r>
            <a:r>
              <a:rPr lang="en-US" sz="2000" b="1" dirty="0" err="1">
                <a:solidFill>
                  <a:srgbClr val="0070C0"/>
                </a:solidFill>
                <a:latin typeface="Cambria" panose="02040503050406030204" pitchFamily="18" charset="0"/>
                <a:cs typeface="Calibri"/>
              </a:rPr>
              <a:t>sử</a:t>
            </a:r>
            <a:r>
              <a:rPr lang="en-US" sz="2000" b="1" dirty="0">
                <a:solidFill>
                  <a:srgbClr val="0070C0"/>
                </a:solidFill>
                <a:latin typeface="Cambria" panose="02040503050406030204" pitchFamily="18" charset="0"/>
                <a:cs typeface="Calibri"/>
              </a:rPr>
              <a:t> </a:t>
            </a:r>
            <a:r>
              <a:rPr lang="en-US" sz="2000" b="1" dirty="0" err="1">
                <a:solidFill>
                  <a:srgbClr val="0070C0"/>
                </a:solidFill>
                <a:latin typeface="Cambria" panose="02040503050406030204" pitchFamily="18" charset="0"/>
                <a:cs typeface="Calibri"/>
              </a:rPr>
              <a:t>dụng</a:t>
            </a:r>
            <a:r>
              <a:rPr lang="en-US" sz="2000" b="1" dirty="0">
                <a:solidFill>
                  <a:srgbClr val="0070C0"/>
                </a:solidFill>
                <a:latin typeface="Cambria" panose="02040503050406030204" pitchFamily="18" charset="0"/>
                <a:cs typeface="Calibri"/>
              </a:rPr>
              <a:t> </a:t>
            </a:r>
            <a:r>
              <a:rPr lang="en-US" sz="2000" b="1" dirty="0" err="1">
                <a:solidFill>
                  <a:srgbClr val="0070C0"/>
                </a:solidFill>
                <a:latin typeface="Cambria" panose="02040503050406030204" pitchFamily="18" charset="0"/>
                <a:cs typeface="Calibri"/>
              </a:rPr>
              <a:t>thuốc</a:t>
            </a:r>
            <a:r>
              <a:rPr lang="en-US" sz="2000" b="1" dirty="0">
                <a:solidFill>
                  <a:srgbClr val="0070C0"/>
                </a:solidFill>
                <a:latin typeface="Cambria" panose="02040503050406030204" pitchFamily="18" charset="0"/>
                <a:cs typeface="Calibri"/>
              </a:rPr>
              <a:t> </a:t>
            </a:r>
            <a:r>
              <a:rPr lang="en-US" sz="2000" b="1" dirty="0" err="1">
                <a:solidFill>
                  <a:srgbClr val="0070C0"/>
                </a:solidFill>
                <a:latin typeface="Cambria" panose="02040503050406030204" pitchFamily="18" charset="0"/>
                <a:cs typeface="Calibri"/>
              </a:rPr>
              <a:t>lá</a:t>
            </a:r>
            <a:endParaRPr lang="en-US" sz="2000" b="1" dirty="0">
              <a:solidFill>
                <a:srgbClr val="0070C0"/>
              </a:solidFill>
              <a:latin typeface="Cambria" panose="02040503050406030204" pitchFamily="18" charset="0"/>
              <a:cs typeface="Calibri"/>
            </a:endParaRPr>
          </a:p>
          <a:p>
            <a:pPr marL="469900" marR="614045" indent="-457200">
              <a:spcBef>
                <a:spcPts val="1200"/>
              </a:spcBef>
              <a:buFont typeface="+mj-lt"/>
              <a:buAutoNum type="arabicPeriod"/>
              <a:tabLst>
                <a:tab pos="298450" algn="l"/>
              </a:tabLst>
            </a:pPr>
            <a:r>
              <a:rPr lang="en-US" sz="2000" dirty="0" err="1">
                <a:solidFill>
                  <a:prstClr val="black"/>
                </a:solidFill>
                <a:latin typeface="Cambria" panose="02040503050406030204" pitchFamily="18" charset="0"/>
                <a:cs typeface="Calibri"/>
              </a:rPr>
              <a:t>Có</a:t>
            </a:r>
            <a:r>
              <a:rPr lang="en-US" sz="2000" dirty="0">
                <a:solidFill>
                  <a:prstClr val="black"/>
                </a:solidFill>
                <a:latin typeface="Cambria" panose="02040503050406030204" pitchFamily="18" charset="0"/>
                <a:cs typeface="Calibri"/>
              </a:rPr>
              <a:t> </a:t>
            </a:r>
            <a:r>
              <a:rPr lang="en-US" sz="2000" dirty="0" err="1">
                <a:solidFill>
                  <a:prstClr val="black"/>
                </a:solidFill>
                <a:latin typeface="Cambria" panose="02040503050406030204" pitchFamily="18" charset="0"/>
                <a:cs typeface="Calibri"/>
              </a:rPr>
              <a:t>nguy</a:t>
            </a:r>
            <a:r>
              <a:rPr lang="en-US" sz="2000" dirty="0">
                <a:solidFill>
                  <a:prstClr val="black"/>
                </a:solidFill>
                <a:latin typeface="Cambria" panose="02040503050406030204" pitchFamily="18" charset="0"/>
                <a:cs typeface="Calibri"/>
              </a:rPr>
              <a:t> c</a:t>
            </a:r>
            <a:r>
              <a:rPr lang="vi-VN" sz="2000" dirty="0">
                <a:solidFill>
                  <a:prstClr val="black"/>
                </a:solidFill>
                <a:latin typeface="Cambria" panose="02040503050406030204" pitchFamily="18" charset="0"/>
                <a:cs typeface="Calibri"/>
              </a:rPr>
              <a:t>ơ</a:t>
            </a:r>
            <a:r>
              <a:rPr lang="en-US" sz="2000" dirty="0">
                <a:solidFill>
                  <a:prstClr val="black"/>
                </a:solidFill>
                <a:latin typeface="Cambria" panose="02040503050406030204" pitchFamily="18" charset="0"/>
                <a:cs typeface="Calibri"/>
              </a:rPr>
              <a:t> </a:t>
            </a:r>
            <a:r>
              <a:rPr lang="en-US" sz="2000" b="1" dirty="0" err="1">
                <a:solidFill>
                  <a:srgbClr val="0070C0"/>
                </a:solidFill>
                <a:latin typeface="Cambria" panose="02040503050406030204" pitchFamily="18" charset="0"/>
                <a:cs typeface="Calibri"/>
              </a:rPr>
              <a:t>ngộ</a:t>
            </a:r>
            <a:r>
              <a:rPr lang="en-US" sz="2000" b="1" dirty="0">
                <a:solidFill>
                  <a:srgbClr val="0070C0"/>
                </a:solidFill>
                <a:latin typeface="Cambria" panose="02040503050406030204" pitchFamily="18" charset="0"/>
                <a:cs typeface="Calibri"/>
              </a:rPr>
              <a:t> </a:t>
            </a:r>
            <a:r>
              <a:rPr lang="en-US" sz="2000" b="1" dirty="0" err="1">
                <a:solidFill>
                  <a:srgbClr val="0070C0"/>
                </a:solidFill>
                <a:latin typeface="Cambria" panose="02040503050406030204" pitchFamily="18" charset="0"/>
                <a:cs typeface="Calibri"/>
              </a:rPr>
              <a:t>độc</a:t>
            </a:r>
            <a:r>
              <a:rPr lang="en-US" sz="2000" b="1" dirty="0">
                <a:solidFill>
                  <a:srgbClr val="0070C0"/>
                </a:solidFill>
                <a:latin typeface="Cambria" panose="02040503050406030204" pitchFamily="18" charset="0"/>
                <a:cs typeface="Calibri"/>
              </a:rPr>
              <a:t> </a:t>
            </a:r>
            <a:r>
              <a:rPr lang="en-US" sz="2000" b="1" dirty="0" err="1">
                <a:solidFill>
                  <a:srgbClr val="0070C0"/>
                </a:solidFill>
                <a:latin typeface="Cambria" panose="02040503050406030204" pitchFamily="18" charset="0"/>
                <a:cs typeface="Calibri"/>
              </a:rPr>
              <a:t>không</a:t>
            </a:r>
            <a:r>
              <a:rPr lang="en-US" sz="2000" b="1" dirty="0">
                <a:solidFill>
                  <a:srgbClr val="0070C0"/>
                </a:solidFill>
                <a:latin typeface="Cambria" panose="02040503050406030204" pitchFamily="18" charset="0"/>
                <a:cs typeface="Calibri"/>
              </a:rPr>
              <a:t> </a:t>
            </a:r>
            <a:r>
              <a:rPr lang="en-US" sz="2000" b="1" dirty="0" err="1">
                <a:solidFill>
                  <a:srgbClr val="0070C0"/>
                </a:solidFill>
                <a:latin typeface="Cambria" panose="02040503050406030204" pitchFamily="18" charset="0"/>
                <a:cs typeface="Calibri"/>
              </a:rPr>
              <a:t>chủ</a:t>
            </a:r>
            <a:r>
              <a:rPr lang="en-US" sz="2000" b="1" dirty="0">
                <a:solidFill>
                  <a:srgbClr val="0070C0"/>
                </a:solidFill>
                <a:latin typeface="Cambria" panose="02040503050406030204" pitchFamily="18" charset="0"/>
                <a:cs typeface="Calibri"/>
              </a:rPr>
              <a:t> ý </a:t>
            </a:r>
            <a:r>
              <a:rPr lang="en-US" sz="2000" b="1" dirty="0" err="1">
                <a:solidFill>
                  <a:srgbClr val="0070C0"/>
                </a:solidFill>
                <a:latin typeface="Cambria" panose="02040503050406030204" pitchFamily="18" charset="0"/>
                <a:cs typeface="Calibri"/>
              </a:rPr>
              <a:t>và</a:t>
            </a:r>
            <a:r>
              <a:rPr lang="en-US" sz="2000" b="1" dirty="0">
                <a:solidFill>
                  <a:srgbClr val="0070C0"/>
                </a:solidFill>
                <a:latin typeface="Cambria" panose="02040503050406030204" pitchFamily="18" charset="0"/>
                <a:cs typeface="Calibri"/>
              </a:rPr>
              <a:t> </a:t>
            </a:r>
            <a:r>
              <a:rPr lang="en-US" sz="2000" b="1" dirty="0" err="1">
                <a:solidFill>
                  <a:srgbClr val="0070C0"/>
                </a:solidFill>
                <a:latin typeface="Cambria" panose="02040503050406030204" pitchFamily="18" charset="0"/>
                <a:cs typeface="Calibri"/>
              </a:rPr>
              <a:t>chấn</a:t>
            </a:r>
            <a:r>
              <a:rPr lang="en-US" sz="2000" b="1" dirty="0">
                <a:solidFill>
                  <a:srgbClr val="0070C0"/>
                </a:solidFill>
                <a:latin typeface="Cambria" panose="02040503050406030204" pitchFamily="18" charset="0"/>
                <a:cs typeface="Calibri"/>
              </a:rPr>
              <a:t> </a:t>
            </a:r>
            <a:r>
              <a:rPr lang="en-US" sz="2000" b="1" dirty="0" err="1">
                <a:solidFill>
                  <a:srgbClr val="0070C0"/>
                </a:solidFill>
                <a:latin typeface="Cambria" panose="02040503050406030204" pitchFamily="18" charset="0"/>
                <a:cs typeface="Calibri"/>
              </a:rPr>
              <a:t>th</a:t>
            </a:r>
            <a:r>
              <a:rPr lang="vi-VN" sz="2000" b="1" dirty="0">
                <a:solidFill>
                  <a:srgbClr val="0070C0"/>
                </a:solidFill>
                <a:latin typeface="Cambria" panose="02040503050406030204" pitchFamily="18" charset="0"/>
                <a:cs typeface="Calibri"/>
              </a:rPr>
              <a:t>ư</a:t>
            </a:r>
            <a:r>
              <a:rPr lang="en-US" sz="2000" b="1" dirty="0" err="1">
                <a:solidFill>
                  <a:srgbClr val="0070C0"/>
                </a:solidFill>
                <a:latin typeface="Cambria" panose="02040503050406030204" pitchFamily="18" charset="0"/>
                <a:cs typeface="Calibri"/>
              </a:rPr>
              <a:t>ơng</a:t>
            </a:r>
            <a:r>
              <a:rPr lang="en-US" sz="2000" b="1" dirty="0">
                <a:solidFill>
                  <a:srgbClr val="0070C0"/>
                </a:solidFill>
                <a:latin typeface="Cambria" panose="02040503050406030204" pitchFamily="18" charset="0"/>
                <a:cs typeface="Calibri"/>
              </a:rPr>
              <a:t> do </a:t>
            </a:r>
            <a:r>
              <a:rPr lang="en-US" sz="2000" b="1" dirty="0" err="1">
                <a:solidFill>
                  <a:srgbClr val="0070C0"/>
                </a:solidFill>
                <a:latin typeface="Cambria" panose="02040503050406030204" pitchFamily="18" charset="0"/>
                <a:cs typeface="Calibri"/>
              </a:rPr>
              <a:t>nổ</a:t>
            </a:r>
            <a:endParaRPr lang="en-US" sz="2000" b="1" dirty="0">
              <a:solidFill>
                <a:srgbClr val="0070C0"/>
              </a:solidFill>
              <a:latin typeface="Cambria" panose="02040503050406030204" pitchFamily="18" charset="0"/>
              <a:cs typeface="Calibri"/>
            </a:endParaRPr>
          </a:p>
          <a:p>
            <a:pPr marL="469900" marR="614045" indent="-457200">
              <a:spcBef>
                <a:spcPts val="1200"/>
              </a:spcBef>
              <a:buFont typeface="+mj-lt"/>
              <a:buAutoNum type="arabicPeriod"/>
              <a:tabLst>
                <a:tab pos="298450" algn="l"/>
              </a:tabLst>
            </a:pPr>
            <a:r>
              <a:rPr lang="en-US" sz="2000" dirty="0" err="1">
                <a:solidFill>
                  <a:prstClr val="black"/>
                </a:solidFill>
                <a:latin typeface="Cambria" panose="02040503050406030204" pitchFamily="18" charset="0"/>
                <a:cs typeface="Calibri"/>
              </a:rPr>
              <a:t>Rất</a:t>
            </a:r>
            <a:r>
              <a:rPr lang="en-US" sz="2000" dirty="0">
                <a:solidFill>
                  <a:prstClr val="black"/>
                </a:solidFill>
                <a:latin typeface="Cambria" panose="02040503050406030204" pitchFamily="18" charset="0"/>
                <a:cs typeface="Calibri"/>
              </a:rPr>
              <a:t> </a:t>
            </a:r>
            <a:r>
              <a:rPr lang="en-US" sz="2000" dirty="0" err="1">
                <a:solidFill>
                  <a:prstClr val="black"/>
                </a:solidFill>
                <a:latin typeface="Cambria" panose="02040503050406030204" pitchFamily="18" charset="0"/>
                <a:cs typeface="Calibri"/>
              </a:rPr>
              <a:t>nhiều</a:t>
            </a:r>
            <a:r>
              <a:rPr lang="en-US" sz="2000" dirty="0">
                <a:solidFill>
                  <a:prstClr val="black"/>
                </a:solidFill>
                <a:latin typeface="Cambria" panose="02040503050406030204" pitchFamily="18" charset="0"/>
                <a:cs typeface="Calibri"/>
              </a:rPr>
              <a:t> </a:t>
            </a:r>
            <a:r>
              <a:rPr lang="en-US" sz="2000" dirty="0" err="1">
                <a:solidFill>
                  <a:prstClr val="black"/>
                </a:solidFill>
                <a:latin typeface="Cambria" panose="02040503050406030204" pitchFamily="18" charset="0"/>
                <a:cs typeface="Calibri"/>
              </a:rPr>
              <a:t>loại</a:t>
            </a:r>
            <a:r>
              <a:rPr lang="en-US" sz="2000" dirty="0">
                <a:solidFill>
                  <a:prstClr val="black"/>
                </a:solidFill>
                <a:latin typeface="Cambria" panose="02040503050406030204" pitchFamily="18" charset="0"/>
                <a:cs typeface="Calibri"/>
              </a:rPr>
              <a:t> </a:t>
            </a:r>
            <a:r>
              <a:rPr lang="en-US" sz="2000" dirty="0" err="1">
                <a:solidFill>
                  <a:prstClr val="black"/>
                </a:solidFill>
                <a:latin typeface="Cambria" panose="02040503050406030204" pitchFamily="18" charset="0"/>
                <a:cs typeface="Calibri"/>
              </a:rPr>
              <a:t>sản</a:t>
            </a:r>
            <a:r>
              <a:rPr lang="en-US" sz="2000" dirty="0">
                <a:solidFill>
                  <a:prstClr val="black"/>
                </a:solidFill>
                <a:latin typeface="Cambria" panose="02040503050406030204" pitchFamily="18" charset="0"/>
                <a:cs typeface="Calibri"/>
              </a:rPr>
              <a:t> </a:t>
            </a:r>
            <a:r>
              <a:rPr lang="en-US" sz="2000" dirty="0" err="1">
                <a:solidFill>
                  <a:prstClr val="black"/>
                </a:solidFill>
                <a:latin typeface="Cambria" panose="02040503050406030204" pitchFamily="18" charset="0"/>
                <a:cs typeface="Calibri"/>
              </a:rPr>
              <a:t>phẩm</a:t>
            </a:r>
            <a:r>
              <a:rPr lang="en-US" sz="2000" dirty="0">
                <a:solidFill>
                  <a:prstClr val="black"/>
                </a:solidFill>
                <a:latin typeface="Cambria" panose="02040503050406030204" pitchFamily="18" charset="0"/>
                <a:cs typeface="Calibri"/>
              </a:rPr>
              <a:t> </a:t>
            </a:r>
            <a:r>
              <a:rPr lang="en-US" sz="2000" dirty="0" err="1">
                <a:solidFill>
                  <a:prstClr val="black"/>
                </a:solidFill>
                <a:latin typeface="Cambria" panose="02040503050406030204" pitchFamily="18" charset="0"/>
                <a:cs typeface="Calibri"/>
              </a:rPr>
              <a:t>với</a:t>
            </a:r>
            <a:r>
              <a:rPr lang="en-US" sz="2000" dirty="0">
                <a:solidFill>
                  <a:prstClr val="black"/>
                </a:solidFill>
                <a:latin typeface="Cambria" panose="02040503050406030204" pitchFamily="18" charset="0"/>
                <a:cs typeface="Calibri"/>
              </a:rPr>
              <a:t> </a:t>
            </a:r>
            <a:r>
              <a:rPr lang="en-US" sz="2000" dirty="0" err="1">
                <a:solidFill>
                  <a:prstClr val="black"/>
                </a:solidFill>
                <a:latin typeface="Cambria" panose="02040503050406030204" pitchFamily="18" charset="0"/>
                <a:cs typeface="Calibri"/>
              </a:rPr>
              <a:t>đặc</a:t>
            </a:r>
            <a:r>
              <a:rPr lang="en-US" sz="2000" dirty="0">
                <a:solidFill>
                  <a:prstClr val="black"/>
                </a:solidFill>
                <a:latin typeface="Cambria" panose="02040503050406030204" pitchFamily="18" charset="0"/>
                <a:cs typeface="Calibri"/>
              </a:rPr>
              <a:t> </a:t>
            </a:r>
            <a:r>
              <a:rPr lang="en-US" sz="2000" dirty="0" err="1">
                <a:solidFill>
                  <a:prstClr val="black"/>
                </a:solidFill>
                <a:latin typeface="Cambria" panose="02040503050406030204" pitchFamily="18" charset="0"/>
                <a:cs typeface="Calibri"/>
              </a:rPr>
              <a:t>tính</a:t>
            </a:r>
            <a:r>
              <a:rPr lang="en-US" sz="2000" dirty="0">
                <a:solidFill>
                  <a:prstClr val="black"/>
                </a:solidFill>
                <a:latin typeface="Cambria" panose="02040503050406030204" pitchFamily="18" charset="0"/>
                <a:cs typeface="Calibri"/>
              </a:rPr>
              <a:t> </a:t>
            </a:r>
            <a:r>
              <a:rPr lang="en-US" sz="2000" dirty="0" err="1">
                <a:solidFill>
                  <a:prstClr val="black"/>
                </a:solidFill>
                <a:latin typeface="Cambria" panose="02040503050406030204" pitchFamily="18" charset="0"/>
                <a:cs typeface="Calibri"/>
              </a:rPr>
              <a:t>thiết</a:t>
            </a:r>
            <a:r>
              <a:rPr lang="en-US" sz="2000" dirty="0">
                <a:solidFill>
                  <a:prstClr val="black"/>
                </a:solidFill>
                <a:latin typeface="Cambria" panose="02040503050406030204" pitchFamily="18" charset="0"/>
                <a:cs typeface="Calibri"/>
              </a:rPr>
              <a:t> </a:t>
            </a:r>
            <a:r>
              <a:rPr lang="en-US" sz="2000" dirty="0" err="1">
                <a:solidFill>
                  <a:prstClr val="black"/>
                </a:solidFill>
                <a:latin typeface="Cambria" panose="02040503050406030204" pitchFamily="18" charset="0"/>
                <a:cs typeface="Calibri"/>
              </a:rPr>
              <a:t>kế</a:t>
            </a:r>
            <a:r>
              <a:rPr lang="en-US" sz="2000" dirty="0">
                <a:solidFill>
                  <a:prstClr val="black"/>
                </a:solidFill>
                <a:latin typeface="Cambria" panose="02040503050406030204" pitchFamily="18" charset="0"/>
                <a:cs typeface="Calibri"/>
              </a:rPr>
              <a:t> </a:t>
            </a:r>
            <a:r>
              <a:rPr lang="en-US" sz="2000" dirty="0" err="1">
                <a:solidFill>
                  <a:prstClr val="black"/>
                </a:solidFill>
                <a:latin typeface="Cambria" panose="02040503050406030204" pitchFamily="18" charset="0"/>
                <a:cs typeface="Calibri"/>
              </a:rPr>
              <a:t>khác</a:t>
            </a:r>
            <a:r>
              <a:rPr lang="en-US" sz="2000" dirty="0">
                <a:solidFill>
                  <a:prstClr val="black"/>
                </a:solidFill>
                <a:latin typeface="Cambria" panose="02040503050406030204" pitchFamily="18" charset="0"/>
                <a:cs typeface="Calibri"/>
              </a:rPr>
              <a:t> </a:t>
            </a:r>
            <a:r>
              <a:rPr lang="en-US" sz="2000" dirty="0" err="1">
                <a:solidFill>
                  <a:prstClr val="black"/>
                </a:solidFill>
                <a:latin typeface="Cambria" panose="02040503050406030204" pitchFamily="18" charset="0"/>
                <a:cs typeface="Calibri"/>
              </a:rPr>
              <a:t>nhau</a:t>
            </a:r>
            <a:r>
              <a:rPr lang="en-US" sz="2000" dirty="0">
                <a:solidFill>
                  <a:prstClr val="black"/>
                </a:solidFill>
                <a:latin typeface="Cambria" panose="02040503050406030204" pitchFamily="18" charset="0"/>
                <a:cs typeface="Calibri"/>
              </a:rPr>
              <a:t>. </a:t>
            </a:r>
            <a:r>
              <a:rPr lang="en-US" sz="2000" dirty="0" err="1">
                <a:solidFill>
                  <a:prstClr val="black"/>
                </a:solidFill>
                <a:latin typeface="Cambria" panose="02040503050406030204" pitchFamily="18" charset="0"/>
                <a:cs typeface="Calibri"/>
              </a:rPr>
              <a:t>Dễ</a:t>
            </a:r>
            <a:r>
              <a:rPr lang="en-US" sz="2000" dirty="0">
                <a:solidFill>
                  <a:prstClr val="black"/>
                </a:solidFill>
                <a:latin typeface="Cambria" panose="02040503050406030204" pitchFamily="18" charset="0"/>
                <a:cs typeface="Calibri"/>
              </a:rPr>
              <a:t> </a:t>
            </a:r>
            <a:r>
              <a:rPr lang="en-US" sz="2000" dirty="0" err="1">
                <a:solidFill>
                  <a:prstClr val="black"/>
                </a:solidFill>
                <a:latin typeface="Cambria" panose="02040503050406030204" pitchFamily="18" charset="0"/>
                <a:cs typeface="Calibri"/>
              </a:rPr>
              <a:t>bị</a:t>
            </a:r>
            <a:r>
              <a:rPr lang="en-US" sz="2000" dirty="0">
                <a:solidFill>
                  <a:prstClr val="black"/>
                </a:solidFill>
                <a:latin typeface="Cambria" panose="02040503050406030204" pitchFamily="18" charset="0"/>
                <a:cs typeface="Calibri"/>
              </a:rPr>
              <a:t> </a:t>
            </a:r>
            <a:r>
              <a:rPr lang="en-US" sz="2000" b="1" dirty="0">
                <a:solidFill>
                  <a:srgbClr val="0070C0"/>
                </a:solidFill>
                <a:latin typeface="Cambria" panose="02040503050406030204" pitchFamily="18" charset="0"/>
                <a:cs typeface="Calibri"/>
              </a:rPr>
              <a:t>can </a:t>
            </a:r>
            <a:r>
              <a:rPr lang="en-US" sz="2000" b="1" dirty="0" err="1">
                <a:solidFill>
                  <a:srgbClr val="0070C0"/>
                </a:solidFill>
                <a:latin typeface="Cambria" panose="02040503050406030204" pitchFamily="18" charset="0"/>
                <a:cs typeface="Calibri"/>
              </a:rPr>
              <a:t>thiệp</a:t>
            </a:r>
            <a:r>
              <a:rPr lang="en-US" sz="2000" b="1" dirty="0">
                <a:solidFill>
                  <a:srgbClr val="0070C0"/>
                </a:solidFill>
                <a:latin typeface="Cambria" panose="02040503050406030204" pitchFamily="18" charset="0"/>
                <a:cs typeface="Calibri"/>
              </a:rPr>
              <a:t>, </a:t>
            </a:r>
            <a:r>
              <a:rPr lang="en-US" sz="2000" b="1" dirty="0" err="1">
                <a:solidFill>
                  <a:srgbClr val="0070C0"/>
                </a:solidFill>
                <a:latin typeface="Cambria" panose="02040503050406030204" pitchFamily="18" charset="0"/>
                <a:cs typeface="Calibri"/>
              </a:rPr>
              <a:t>thay</a:t>
            </a:r>
            <a:r>
              <a:rPr lang="en-US" sz="2000" b="1" dirty="0">
                <a:solidFill>
                  <a:srgbClr val="0070C0"/>
                </a:solidFill>
                <a:latin typeface="Cambria" panose="02040503050406030204" pitchFamily="18" charset="0"/>
                <a:cs typeface="Calibri"/>
              </a:rPr>
              <a:t> </a:t>
            </a:r>
            <a:r>
              <a:rPr lang="en-US" sz="2000" b="1" dirty="0" err="1">
                <a:solidFill>
                  <a:srgbClr val="0070C0"/>
                </a:solidFill>
                <a:latin typeface="Cambria" panose="02040503050406030204" pitchFamily="18" charset="0"/>
                <a:cs typeface="Calibri"/>
              </a:rPr>
              <a:t>đổi</a:t>
            </a:r>
            <a:r>
              <a:rPr lang="en-US" sz="2000" b="1" dirty="0">
                <a:solidFill>
                  <a:srgbClr val="0070C0"/>
                </a:solidFill>
                <a:latin typeface="Cambria" panose="02040503050406030204" pitchFamily="18" charset="0"/>
                <a:cs typeface="Calibri"/>
              </a:rPr>
              <a:t> </a:t>
            </a:r>
            <a:r>
              <a:rPr lang="en-US" sz="2000" b="1" dirty="0" err="1">
                <a:solidFill>
                  <a:srgbClr val="0070C0"/>
                </a:solidFill>
                <a:latin typeface="Cambria" panose="02040503050406030204" pitchFamily="18" charset="0"/>
                <a:cs typeface="Calibri"/>
              </a:rPr>
              <a:t>bởi</a:t>
            </a:r>
            <a:r>
              <a:rPr lang="en-US" sz="2000" b="1" dirty="0">
                <a:solidFill>
                  <a:srgbClr val="0070C0"/>
                </a:solidFill>
                <a:latin typeface="Cambria" panose="02040503050406030204" pitchFamily="18" charset="0"/>
                <a:cs typeface="Calibri"/>
              </a:rPr>
              <a:t> </a:t>
            </a:r>
            <a:r>
              <a:rPr lang="en-US" sz="2000" b="1" dirty="0" err="1">
                <a:solidFill>
                  <a:srgbClr val="0070C0"/>
                </a:solidFill>
                <a:latin typeface="Cambria" panose="02040503050406030204" pitchFamily="18" charset="0"/>
                <a:cs typeface="Calibri"/>
              </a:rPr>
              <a:t>người</a:t>
            </a:r>
            <a:r>
              <a:rPr lang="en-US" sz="2000" b="1" dirty="0">
                <a:solidFill>
                  <a:srgbClr val="0070C0"/>
                </a:solidFill>
                <a:latin typeface="Cambria" panose="02040503050406030204" pitchFamily="18" charset="0"/>
                <a:cs typeface="Calibri"/>
              </a:rPr>
              <a:t> </a:t>
            </a:r>
            <a:r>
              <a:rPr lang="en-US" sz="2000" b="1" dirty="0" err="1">
                <a:solidFill>
                  <a:srgbClr val="0070C0"/>
                </a:solidFill>
                <a:latin typeface="Cambria" panose="02040503050406030204" pitchFamily="18" charset="0"/>
                <a:cs typeface="Calibri"/>
              </a:rPr>
              <a:t>dùng</a:t>
            </a:r>
            <a:r>
              <a:rPr lang="en-US" sz="2000" b="1" dirty="0">
                <a:solidFill>
                  <a:srgbClr val="0070C0"/>
                </a:solidFill>
                <a:latin typeface="Cambria" panose="02040503050406030204" pitchFamily="18" charset="0"/>
                <a:cs typeface="Calibri"/>
              </a:rPr>
              <a:t>. </a:t>
            </a:r>
            <a:r>
              <a:rPr lang="en-US" sz="2000" dirty="0" err="1">
                <a:solidFill>
                  <a:prstClr val="black"/>
                </a:solidFill>
                <a:latin typeface="Cambria" panose="02040503050406030204" pitchFamily="18" charset="0"/>
                <a:cs typeface="Calibri"/>
              </a:rPr>
              <a:t>Dẫn</a:t>
            </a:r>
            <a:r>
              <a:rPr lang="en-US" sz="2000" dirty="0">
                <a:solidFill>
                  <a:prstClr val="black"/>
                </a:solidFill>
                <a:latin typeface="Cambria" panose="02040503050406030204" pitchFamily="18" charset="0"/>
                <a:cs typeface="Calibri"/>
              </a:rPr>
              <a:t> </a:t>
            </a:r>
            <a:r>
              <a:rPr lang="en-US" sz="2000" dirty="0" err="1">
                <a:solidFill>
                  <a:prstClr val="black"/>
                </a:solidFill>
                <a:latin typeface="Cambria" panose="02040503050406030204" pitchFamily="18" charset="0"/>
                <a:cs typeface="Calibri"/>
              </a:rPr>
              <a:t>tới</a:t>
            </a:r>
            <a:r>
              <a:rPr lang="en-US" sz="2000" dirty="0">
                <a:solidFill>
                  <a:prstClr val="black"/>
                </a:solidFill>
                <a:latin typeface="Cambria" panose="02040503050406030204" pitchFamily="18" charset="0"/>
                <a:cs typeface="Calibri"/>
              </a:rPr>
              <a:t> </a:t>
            </a:r>
            <a:r>
              <a:rPr lang="en-US" sz="2000" b="1" dirty="0" err="1">
                <a:solidFill>
                  <a:srgbClr val="0070C0"/>
                </a:solidFill>
                <a:latin typeface="Cambria" panose="02040503050406030204" pitchFamily="18" charset="0"/>
                <a:cs typeface="Calibri"/>
              </a:rPr>
              <a:t>nguy</a:t>
            </a:r>
            <a:r>
              <a:rPr lang="en-US" sz="2000" b="1" dirty="0">
                <a:solidFill>
                  <a:srgbClr val="0070C0"/>
                </a:solidFill>
                <a:latin typeface="Cambria" panose="02040503050406030204" pitchFamily="18" charset="0"/>
                <a:cs typeface="Calibri"/>
              </a:rPr>
              <a:t> </a:t>
            </a:r>
            <a:r>
              <a:rPr lang="en-US" sz="2000" b="1" dirty="0" err="1">
                <a:solidFill>
                  <a:srgbClr val="0070C0"/>
                </a:solidFill>
                <a:latin typeface="Cambria" panose="02040503050406030204" pitchFamily="18" charset="0"/>
                <a:cs typeface="Calibri"/>
              </a:rPr>
              <a:t>cơ</a:t>
            </a:r>
            <a:r>
              <a:rPr lang="en-US" sz="2000" b="1" dirty="0">
                <a:solidFill>
                  <a:srgbClr val="0070C0"/>
                </a:solidFill>
                <a:latin typeface="Cambria" panose="02040503050406030204" pitchFamily="18" charset="0"/>
                <a:cs typeface="Calibri"/>
              </a:rPr>
              <a:t> </a:t>
            </a:r>
            <a:r>
              <a:rPr lang="en-US" sz="2000" b="1" dirty="0" err="1">
                <a:solidFill>
                  <a:srgbClr val="0070C0"/>
                </a:solidFill>
                <a:latin typeface="Cambria" panose="02040503050406030204" pitchFamily="18" charset="0"/>
                <a:cs typeface="Calibri"/>
              </a:rPr>
              <a:t>không</a:t>
            </a:r>
            <a:r>
              <a:rPr lang="en-US" sz="2000" b="1" dirty="0">
                <a:solidFill>
                  <a:srgbClr val="0070C0"/>
                </a:solidFill>
                <a:latin typeface="Cambria" panose="02040503050406030204" pitchFamily="18" charset="0"/>
                <a:cs typeface="Calibri"/>
              </a:rPr>
              <a:t> </a:t>
            </a:r>
            <a:r>
              <a:rPr lang="en-US" sz="2000" b="1" dirty="0" err="1">
                <a:solidFill>
                  <a:srgbClr val="0070C0"/>
                </a:solidFill>
                <a:latin typeface="Cambria" panose="02040503050406030204" pitchFamily="18" charset="0"/>
                <a:cs typeface="Calibri"/>
              </a:rPr>
              <a:t>giống</a:t>
            </a:r>
            <a:r>
              <a:rPr lang="en-US" sz="2000" b="1" dirty="0">
                <a:solidFill>
                  <a:srgbClr val="0070C0"/>
                </a:solidFill>
                <a:latin typeface="Cambria" panose="02040503050406030204" pitchFamily="18" charset="0"/>
                <a:cs typeface="Calibri"/>
              </a:rPr>
              <a:t> </a:t>
            </a:r>
            <a:r>
              <a:rPr lang="en-US" sz="2000" b="1" dirty="0" err="1">
                <a:solidFill>
                  <a:srgbClr val="0070C0"/>
                </a:solidFill>
                <a:latin typeface="Cambria" panose="02040503050406030204" pitchFamily="18" charset="0"/>
                <a:cs typeface="Calibri"/>
              </a:rPr>
              <a:t>nhau</a:t>
            </a:r>
            <a:r>
              <a:rPr lang="en-US" sz="2000" b="1" dirty="0">
                <a:solidFill>
                  <a:srgbClr val="0070C0"/>
                </a:solidFill>
                <a:latin typeface="Cambria" panose="02040503050406030204" pitchFamily="18" charset="0"/>
                <a:cs typeface="Calibri"/>
              </a:rPr>
              <a:t>. </a:t>
            </a:r>
            <a:r>
              <a:rPr lang="en-US" sz="2000" b="1" dirty="0" err="1">
                <a:solidFill>
                  <a:srgbClr val="0070C0"/>
                </a:solidFill>
                <a:latin typeface="Cambria" panose="02040503050406030204" pitchFamily="18" charset="0"/>
                <a:cs typeface="Calibri"/>
              </a:rPr>
              <a:t>Đặc</a:t>
            </a:r>
            <a:r>
              <a:rPr lang="en-US" sz="2000" b="1" dirty="0">
                <a:solidFill>
                  <a:srgbClr val="0070C0"/>
                </a:solidFill>
                <a:latin typeface="Cambria" panose="02040503050406030204" pitchFamily="18" charset="0"/>
                <a:cs typeface="Calibri"/>
              </a:rPr>
              <a:t> </a:t>
            </a:r>
            <a:r>
              <a:rPr lang="en-US" sz="2000" b="1" dirty="0" err="1">
                <a:solidFill>
                  <a:srgbClr val="0070C0"/>
                </a:solidFill>
                <a:latin typeface="Cambria" panose="02040503050406030204" pitchFamily="18" charset="0"/>
                <a:cs typeface="Calibri"/>
              </a:rPr>
              <a:t>biệt</a:t>
            </a:r>
            <a:r>
              <a:rPr lang="en-US" sz="2000" b="1" dirty="0">
                <a:solidFill>
                  <a:srgbClr val="0070C0"/>
                </a:solidFill>
                <a:latin typeface="Cambria" panose="02040503050406030204" pitchFamily="18" charset="0"/>
                <a:cs typeface="Calibri"/>
              </a:rPr>
              <a:t> </a:t>
            </a:r>
            <a:r>
              <a:rPr lang="en-US" sz="2000" b="1" dirty="0" err="1">
                <a:solidFill>
                  <a:srgbClr val="0070C0"/>
                </a:solidFill>
                <a:latin typeface="Cambria" panose="02040503050406030204" pitchFamily="18" charset="0"/>
                <a:cs typeface="Calibri"/>
              </a:rPr>
              <a:t>nguy</a:t>
            </a:r>
            <a:r>
              <a:rPr lang="en-US" sz="2000" b="1" dirty="0">
                <a:solidFill>
                  <a:srgbClr val="0070C0"/>
                </a:solidFill>
                <a:latin typeface="Cambria" panose="02040503050406030204" pitchFamily="18" charset="0"/>
                <a:cs typeface="Calibri"/>
              </a:rPr>
              <a:t> c</a:t>
            </a:r>
            <a:r>
              <a:rPr lang="vi-VN" sz="2000" b="1" dirty="0">
                <a:solidFill>
                  <a:srgbClr val="0070C0"/>
                </a:solidFill>
                <a:latin typeface="Cambria" panose="02040503050406030204" pitchFamily="18" charset="0"/>
                <a:cs typeface="Calibri"/>
              </a:rPr>
              <a:t>ơ</a:t>
            </a:r>
            <a:r>
              <a:rPr lang="en-US" sz="2000" b="1" dirty="0">
                <a:solidFill>
                  <a:srgbClr val="0070C0"/>
                </a:solidFill>
                <a:latin typeface="Cambria" panose="02040503050406030204" pitchFamily="18" charset="0"/>
                <a:cs typeface="Calibri"/>
              </a:rPr>
              <a:t> </a:t>
            </a:r>
            <a:r>
              <a:rPr lang="en-US" sz="2000" b="1" dirty="0" err="1">
                <a:solidFill>
                  <a:srgbClr val="0070C0"/>
                </a:solidFill>
                <a:latin typeface="Cambria" panose="02040503050406030204" pitchFamily="18" charset="0"/>
                <a:cs typeface="Calibri"/>
              </a:rPr>
              <a:t>trộn</a:t>
            </a:r>
            <a:r>
              <a:rPr lang="en-US" sz="2000" b="1" dirty="0">
                <a:solidFill>
                  <a:srgbClr val="0070C0"/>
                </a:solidFill>
                <a:latin typeface="Cambria" panose="02040503050406030204" pitchFamily="18" charset="0"/>
                <a:cs typeface="Calibri"/>
              </a:rPr>
              <a:t> </a:t>
            </a:r>
            <a:r>
              <a:rPr lang="en-US" sz="2000" b="1" dirty="0" err="1">
                <a:solidFill>
                  <a:srgbClr val="0070C0"/>
                </a:solidFill>
                <a:latin typeface="Cambria" panose="02040503050406030204" pitchFamily="18" charset="0"/>
                <a:cs typeface="Calibri"/>
              </a:rPr>
              <a:t>lẫn</a:t>
            </a:r>
            <a:r>
              <a:rPr lang="en-US" sz="2000" b="1" dirty="0">
                <a:solidFill>
                  <a:srgbClr val="0070C0"/>
                </a:solidFill>
                <a:latin typeface="Cambria" panose="02040503050406030204" pitchFamily="18" charset="0"/>
                <a:cs typeface="Calibri"/>
              </a:rPr>
              <a:t> ma </a:t>
            </a:r>
            <a:r>
              <a:rPr lang="en-US" sz="2000" b="1" dirty="0" err="1">
                <a:solidFill>
                  <a:srgbClr val="0070C0"/>
                </a:solidFill>
                <a:latin typeface="Cambria" panose="02040503050406030204" pitchFamily="18" charset="0"/>
                <a:cs typeface="Calibri"/>
              </a:rPr>
              <a:t>túy</a:t>
            </a:r>
            <a:r>
              <a:rPr lang="en-US" sz="2000" b="1" dirty="0">
                <a:solidFill>
                  <a:srgbClr val="0070C0"/>
                </a:solidFill>
                <a:latin typeface="Cambria" panose="02040503050406030204" pitchFamily="18" charset="0"/>
                <a:cs typeface="Calibri"/>
              </a:rPr>
              <a:t>.</a:t>
            </a:r>
          </a:p>
          <a:p>
            <a:pPr marL="469900" marR="614045" indent="-457200">
              <a:spcBef>
                <a:spcPts val="1200"/>
              </a:spcBef>
              <a:buFont typeface="+mj-lt"/>
              <a:buAutoNum type="arabicPeriod"/>
              <a:tabLst>
                <a:tab pos="298450" algn="l"/>
              </a:tabLst>
            </a:pPr>
            <a:r>
              <a:rPr lang="en-US" sz="2000" b="1" dirty="0" err="1">
                <a:solidFill>
                  <a:srgbClr val="0070C0"/>
                </a:solidFill>
                <a:latin typeface="Cambria" panose="02040503050406030204" pitchFamily="18" charset="0"/>
                <a:cs typeface="Calibri"/>
              </a:rPr>
              <a:t>Dù</a:t>
            </a:r>
            <a:r>
              <a:rPr lang="en-US" sz="2000" b="1" dirty="0">
                <a:solidFill>
                  <a:srgbClr val="0070C0"/>
                </a:solidFill>
                <a:latin typeface="Cambria" panose="02040503050406030204" pitchFamily="18" charset="0"/>
                <a:cs typeface="Calibri"/>
              </a:rPr>
              <a:t> </a:t>
            </a:r>
            <a:r>
              <a:rPr lang="en-US" sz="2000" b="1" dirty="0" err="1">
                <a:solidFill>
                  <a:srgbClr val="0070C0"/>
                </a:solidFill>
                <a:latin typeface="Cambria" panose="02040503050406030204" pitchFamily="18" charset="0"/>
                <a:cs typeface="Calibri"/>
              </a:rPr>
              <a:t>ch</a:t>
            </a:r>
            <a:r>
              <a:rPr lang="vi-VN" sz="2000" b="1" dirty="0">
                <a:solidFill>
                  <a:srgbClr val="0070C0"/>
                </a:solidFill>
                <a:latin typeface="Cambria" panose="02040503050406030204" pitchFamily="18" charset="0"/>
                <a:cs typeface="Calibri"/>
              </a:rPr>
              <a:t>ư</a:t>
            </a:r>
            <a:r>
              <a:rPr lang="en-US" sz="2000" b="1" dirty="0">
                <a:solidFill>
                  <a:srgbClr val="0070C0"/>
                </a:solidFill>
                <a:latin typeface="Cambria" panose="02040503050406030204" pitchFamily="18" charset="0"/>
                <a:cs typeface="Calibri"/>
              </a:rPr>
              <a:t>a biết rõ các tác hại lâu dài, </a:t>
            </a:r>
            <a:r>
              <a:rPr lang="en-US" sz="2000" dirty="0">
                <a:solidFill>
                  <a:prstClr val="black"/>
                </a:solidFill>
                <a:latin typeface="Cambria" panose="02040503050406030204" pitchFamily="18" charset="0"/>
                <a:cs typeface="Calibri"/>
              </a:rPr>
              <a:t>từ các chất có trong khói ENDS có thể kết luận tăng nguy c</a:t>
            </a:r>
            <a:r>
              <a:rPr lang="vi-VN" sz="2000" dirty="0">
                <a:solidFill>
                  <a:prstClr val="black"/>
                </a:solidFill>
                <a:latin typeface="Cambria" panose="02040503050406030204" pitchFamily="18" charset="0"/>
                <a:cs typeface="Calibri"/>
              </a:rPr>
              <a:t>ơ</a:t>
            </a:r>
            <a:r>
              <a:rPr lang="en-US" sz="2000" dirty="0">
                <a:solidFill>
                  <a:prstClr val="black"/>
                </a:solidFill>
                <a:latin typeface="Cambria" panose="02040503050406030204" pitchFamily="18" charset="0"/>
                <a:cs typeface="Calibri"/>
              </a:rPr>
              <a:t> </a:t>
            </a:r>
            <a:r>
              <a:rPr lang="en-US" sz="2000" dirty="0" err="1">
                <a:solidFill>
                  <a:prstClr val="black"/>
                </a:solidFill>
                <a:latin typeface="Cambria" panose="02040503050406030204" pitchFamily="18" charset="0"/>
                <a:cs typeface="Calibri"/>
              </a:rPr>
              <a:t>gây</a:t>
            </a:r>
            <a:r>
              <a:rPr lang="en-US" sz="2000" dirty="0">
                <a:solidFill>
                  <a:prstClr val="black"/>
                </a:solidFill>
                <a:latin typeface="Cambria" panose="02040503050406030204" pitchFamily="18" charset="0"/>
                <a:cs typeface="Calibri"/>
              </a:rPr>
              <a:t> </a:t>
            </a:r>
            <a:r>
              <a:rPr lang="en-US" sz="2000" dirty="0" err="1">
                <a:solidFill>
                  <a:prstClr val="black"/>
                </a:solidFill>
                <a:latin typeface="Cambria" panose="02040503050406030204" pitchFamily="18" charset="0"/>
                <a:cs typeface="Calibri"/>
              </a:rPr>
              <a:t>các</a:t>
            </a:r>
            <a:r>
              <a:rPr lang="en-US" sz="2000" dirty="0">
                <a:solidFill>
                  <a:prstClr val="black"/>
                </a:solidFill>
                <a:latin typeface="Cambria" panose="02040503050406030204" pitchFamily="18" charset="0"/>
                <a:cs typeface="Calibri"/>
              </a:rPr>
              <a:t> </a:t>
            </a:r>
            <a:r>
              <a:rPr lang="en-US" sz="2000" dirty="0" err="1">
                <a:solidFill>
                  <a:prstClr val="black"/>
                </a:solidFill>
                <a:latin typeface="Cambria" panose="02040503050406030204" pitchFamily="18" charset="0"/>
                <a:cs typeface="Calibri"/>
              </a:rPr>
              <a:t>bệnh</a:t>
            </a:r>
            <a:r>
              <a:rPr lang="en-US" sz="2000" dirty="0">
                <a:solidFill>
                  <a:prstClr val="black"/>
                </a:solidFill>
                <a:latin typeface="Cambria" panose="02040503050406030204" pitchFamily="18" charset="0"/>
                <a:cs typeface="Calibri"/>
              </a:rPr>
              <a:t> </a:t>
            </a:r>
            <a:r>
              <a:rPr lang="en-US" sz="2000" dirty="0" err="1">
                <a:solidFill>
                  <a:prstClr val="black"/>
                </a:solidFill>
                <a:latin typeface="Cambria" panose="02040503050406030204" pitchFamily="18" charset="0"/>
                <a:cs typeface="Calibri"/>
              </a:rPr>
              <a:t>nh</a:t>
            </a:r>
            <a:r>
              <a:rPr lang="vi-VN" sz="2000" dirty="0">
                <a:solidFill>
                  <a:prstClr val="black"/>
                </a:solidFill>
                <a:latin typeface="Cambria" panose="02040503050406030204" pitchFamily="18" charset="0"/>
                <a:cs typeface="Calibri"/>
              </a:rPr>
              <a:t>ư</a:t>
            </a:r>
            <a:r>
              <a:rPr lang="en-US" sz="2000" b="1" dirty="0">
                <a:solidFill>
                  <a:srgbClr val="0070C0"/>
                </a:solidFill>
                <a:latin typeface="Cambria" panose="02040503050406030204" pitchFamily="18" charset="0"/>
                <a:cs typeface="Calibri"/>
              </a:rPr>
              <a:t> </a:t>
            </a:r>
            <a:r>
              <a:rPr lang="en-US" sz="2000" b="1" dirty="0" err="1">
                <a:solidFill>
                  <a:srgbClr val="0070C0"/>
                </a:solidFill>
                <a:latin typeface="Cambria" panose="02040503050406030204" pitchFamily="18" charset="0"/>
                <a:cs typeface="Calibri"/>
              </a:rPr>
              <a:t>ung</a:t>
            </a:r>
            <a:r>
              <a:rPr lang="en-US" sz="2000" b="1" dirty="0">
                <a:solidFill>
                  <a:srgbClr val="0070C0"/>
                </a:solidFill>
                <a:latin typeface="Cambria" panose="02040503050406030204" pitchFamily="18" charset="0"/>
                <a:cs typeface="Calibri"/>
              </a:rPr>
              <a:t> </a:t>
            </a:r>
            <a:r>
              <a:rPr lang="en-US" sz="2000" b="1" dirty="0" err="1">
                <a:solidFill>
                  <a:srgbClr val="0070C0"/>
                </a:solidFill>
                <a:latin typeface="Cambria" panose="02040503050406030204" pitchFamily="18" charset="0"/>
                <a:cs typeface="Calibri"/>
              </a:rPr>
              <a:t>th</a:t>
            </a:r>
            <a:r>
              <a:rPr lang="vi-VN" sz="2000" b="1" dirty="0">
                <a:solidFill>
                  <a:srgbClr val="0070C0"/>
                </a:solidFill>
                <a:latin typeface="Cambria" panose="02040503050406030204" pitchFamily="18" charset="0"/>
                <a:cs typeface="Calibri"/>
              </a:rPr>
              <a:t>ư</a:t>
            </a:r>
            <a:r>
              <a:rPr lang="en-US" sz="2000" b="1" dirty="0">
                <a:solidFill>
                  <a:srgbClr val="0070C0"/>
                </a:solidFill>
                <a:latin typeface="Cambria" panose="02040503050406030204" pitchFamily="18" charset="0"/>
                <a:cs typeface="Calibri"/>
              </a:rPr>
              <a:t>, </a:t>
            </a:r>
            <a:r>
              <a:rPr lang="en-US" sz="2000" b="1" dirty="0" err="1">
                <a:solidFill>
                  <a:srgbClr val="0070C0"/>
                </a:solidFill>
                <a:latin typeface="Cambria" panose="02040503050406030204" pitchFamily="18" charset="0"/>
                <a:cs typeface="Calibri"/>
              </a:rPr>
              <a:t>tim</a:t>
            </a:r>
            <a:r>
              <a:rPr lang="en-US" sz="2000" b="1" dirty="0">
                <a:solidFill>
                  <a:srgbClr val="0070C0"/>
                </a:solidFill>
                <a:latin typeface="Cambria" panose="02040503050406030204" pitchFamily="18" charset="0"/>
                <a:cs typeface="Calibri"/>
              </a:rPr>
              <a:t> </a:t>
            </a:r>
            <a:r>
              <a:rPr lang="en-US" sz="2000" b="1" dirty="0" err="1">
                <a:solidFill>
                  <a:srgbClr val="0070C0"/>
                </a:solidFill>
                <a:latin typeface="Cambria" panose="02040503050406030204" pitchFamily="18" charset="0"/>
                <a:cs typeface="Calibri"/>
              </a:rPr>
              <a:t>mạch</a:t>
            </a:r>
            <a:r>
              <a:rPr lang="en-US" sz="2000" b="1" dirty="0">
                <a:solidFill>
                  <a:srgbClr val="0070C0"/>
                </a:solidFill>
                <a:latin typeface="Cambria" panose="02040503050406030204" pitchFamily="18" charset="0"/>
                <a:cs typeface="Calibri"/>
              </a:rPr>
              <a:t>, </a:t>
            </a:r>
            <a:r>
              <a:rPr lang="en-US" sz="2000" b="1" dirty="0" err="1">
                <a:solidFill>
                  <a:srgbClr val="0070C0"/>
                </a:solidFill>
                <a:latin typeface="Cambria" panose="02040503050406030204" pitchFamily="18" charset="0"/>
                <a:cs typeface="Calibri"/>
              </a:rPr>
              <a:t>hô</a:t>
            </a:r>
            <a:r>
              <a:rPr lang="en-US" sz="2000" b="1" dirty="0">
                <a:solidFill>
                  <a:srgbClr val="0070C0"/>
                </a:solidFill>
                <a:latin typeface="Cambria" panose="02040503050406030204" pitchFamily="18" charset="0"/>
                <a:cs typeface="Calibri"/>
              </a:rPr>
              <a:t> </a:t>
            </a:r>
            <a:r>
              <a:rPr lang="en-US" sz="2000" b="1" dirty="0" err="1">
                <a:solidFill>
                  <a:srgbClr val="0070C0"/>
                </a:solidFill>
                <a:latin typeface="Cambria" panose="02040503050406030204" pitchFamily="18" charset="0"/>
                <a:cs typeface="Calibri"/>
              </a:rPr>
              <a:t>hấp</a:t>
            </a:r>
            <a:r>
              <a:rPr lang="en-US" sz="2000" b="1" dirty="0">
                <a:solidFill>
                  <a:srgbClr val="0070C0"/>
                </a:solidFill>
                <a:latin typeface="Cambria" panose="02040503050406030204" pitchFamily="18" charset="0"/>
                <a:cs typeface="Calibri"/>
              </a:rPr>
              <a:t> </a:t>
            </a:r>
            <a:r>
              <a:rPr lang="en-US" sz="2000" b="1" dirty="0" err="1">
                <a:solidFill>
                  <a:srgbClr val="0070C0"/>
                </a:solidFill>
                <a:latin typeface="Cambria" panose="02040503050406030204" pitchFamily="18" charset="0"/>
                <a:cs typeface="Calibri"/>
              </a:rPr>
              <a:t>và</a:t>
            </a:r>
            <a:r>
              <a:rPr lang="en-US" sz="2000" b="1" dirty="0">
                <a:solidFill>
                  <a:srgbClr val="0070C0"/>
                </a:solidFill>
                <a:latin typeface="Cambria" panose="02040503050406030204" pitchFamily="18" charset="0"/>
                <a:cs typeface="Calibri"/>
              </a:rPr>
              <a:t> </a:t>
            </a:r>
            <a:r>
              <a:rPr lang="en-US" sz="2000" b="1" dirty="0" err="1">
                <a:solidFill>
                  <a:srgbClr val="0070C0"/>
                </a:solidFill>
                <a:latin typeface="Cambria" panose="02040503050406030204" pitchFamily="18" charset="0"/>
                <a:cs typeface="Calibri"/>
              </a:rPr>
              <a:t>các</a:t>
            </a:r>
            <a:r>
              <a:rPr lang="en-US" sz="2000" b="1" dirty="0">
                <a:solidFill>
                  <a:srgbClr val="0070C0"/>
                </a:solidFill>
                <a:latin typeface="Cambria" panose="02040503050406030204" pitchFamily="18" charset="0"/>
                <a:cs typeface="Calibri"/>
              </a:rPr>
              <a:t> </a:t>
            </a:r>
            <a:r>
              <a:rPr lang="en-US" sz="2000" b="1" dirty="0" err="1">
                <a:solidFill>
                  <a:srgbClr val="0070C0"/>
                </a:solidFill>
                <a:latin typeface="Cambria" panose="02040503050406030204" pitchFamily="18" charset="0"/>
                <a:cs typeface="Calibri"/>
              </a:rPr>
              <a:t>bệnh</a:t>
            </a:r>
            <a:r>
              <a:rPr lang="en-US" sz="2000" b="1" dirty="0">
                <a:solidFill>
                  <a:srgbClr val="0070C0"/>
                </a:solidFill>
                <a:latin typeface="Cambria" panose="02040503050406030204" pitchFamily="18" charset="0"/>
                <a:cs typeface="Calibri"/>
              </a:rPr>
              <a:t> </a:t>
            </a:r>
            <a:r>
              <a:rPr lang="en-US" sz="2000" b="1" dirty="0" err="1">
                <a:solidFill>
                  <a:srgbClr val="0070C0"/>
                </a:solidFill>
                <a:latin typeface="Cambria" panose="02040503050406030204" pitchFamily="18" charset="0"/>
                <a:cs typeface="Calibri"/>
              </a:rPr>
              <a:t>nguy</a:t>
            </a:r>
            <a:r>
              <a:rPr lang="en-US" sz="2000" b="1" dirty="0">
                <a:solidFill>
                  <a:srgbClr val="0070C0"/>
                </a:solidFill>
                <a:latin typeface="Cambria" panose="02040503050406030204" pitchFamily="18" charset="0"/>
                <a:cs typeface="Calibri"/>
              </a:rPr>
              <a:t> </a:t>
            </a:r>
            <a:r>
              <a:rPr lang="en-US" sz="2000" b="1" dirty="0" err="1">
                <a:solidFill>
                  <a:srgbClr val="0070C0"/>
                </a:solidFill>
                <a:latin typeface="Cambria" panose="02040503050406030204" pitchFamily="18" charset="0"/>
                <a:cs typeface="Calibri"/>
              </a:rPr>
              <a:t>hiểm</a:t>
            </a:r>
            <a:r>
              <a:rPr lang="en-US" sz="2000" b="1" dirty="0">
                <a:solidFill>
                  <a:srgbClr val="0070C0"/>
                </a:solidFill>
                <a:latin typeface="Cambria" panose="02040503050406030204" pitchFamily="18" charset="0"/>
                <a:cs typeface="Calibri"/>
              </a:rPr>
              <a:t> </a:t>
            </a:r>
            <a:r>
              <a:rPr lang="en-US" sz="2000" b="1" dirty="0" err="1">
                <a:solidFill>
                  <a:srgbClr val="0070C0"/>
                </a:solidFill>
                <a:latin typeface="Cambria" panose="02040503050406030204" pitchFamily="18" charset="0"/>
                <a:cs typeface="Calibri"/>
              </a:rPr>
              <a:t>khác</a:t>
            </a:r>
            <a:r>
              <a:rPr lang="en-US" sz="2000" b="1" dirty="0">
                <a:solidFill>
                  <a:srgbClr val="0070C0"/>
                </a:solidFill>
                <a:latin typeface="Cambria" panose="02040503050406030204" pitchFamily="18" charset="0"/>
                <a:cs typeface="Calibri"/>
              </a:rPr>
              <a:t>.</a:t>
            </a:r>
          </a:p>
          <a:p>
            <a:pPr marL="298450" marR="15875" indent="-285750">
              <a:spcBef>
                <a:spcPts val="505"/>
              </a:spcBef>
              <a:buFont typeface="Arial"/>
              <a:buChar char="•"/>
              <a:tabLst>
                <a:tab pos="298450" algn="l"/>
              </a:tabLst>
            </a:pPr>
            <a:endParaRPr sz="2000" dirty="0">
              <a:solidFill>
                <a:prstClr val="black"/>
              </a:solidFill>
              <a:latin typeface="Cambria" panose="02040503050406030204" pitchFamily="18" charset="0"/>
              <a:cs typeface="Calibri"/>
            </a:endParaRPr>
          </a:p>
        </p:txBody>
      </p:sp>
    </p:spTree>
    <p:extLst>
      <p:ext uri="{BB962C8B-B14F-4D97-AF65-F5344CB8AC3E}">
        <p14:creationId xmlns:p14="http://schemas.microsoft.com/office/powerpoint/2010/main" val="41109397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BF2B31-47A9-40B0-85EF-E28F30ED84D2}"/>
              </a:ext>
            </a:extLst>
          </p:cNvPr>
          <p:cNvSpPr>
            <a:spLocks noGrp="1"/>
          </p:cNvSpPr>
          <p:nvPr>
            <p:ph type="title"/>
          </p:nvPr>
        </p:nvSpPr>
        <p:spPr/>
        <p:txBody>
          <a:bodyPr anchor="ctr"/>
          <a:lstStyle/>
          <a:p>
            <a:pPr algn="ctr"/>
            <a:r>
              <a:rPr lang="en-US" dirty="0">
                <a:solidFill>
                  <a:srgbClr val="0070C0"/>
                </a:solidFill>
                <a:latin typeface="Cambria" panose="02040503050406030204" pitchFamily="18" charset="0"/>
              </a:rPr>
              <a:t>HTPs – </a:t>
            </a:r>
            <a:r>
              <a:rPr lang="en-US" dirty="0" err="1">
                <a:solidFill>
                  <a:srgbClr val="0070C0"/>
                </a:solidFill>
                <a:latin typeface="Cambria" panose="02040503050406030204" pitchFamily="18" charset="0"/>
              </a:rPr>
              <a:t>Những</a:t>
            </a:r>
            <a:r>
              <a:rPr lang="en-US" dirty="0">
                <a:solidFill>
                  <a:srgbClr val="0070C0"/>
                </a:solidFill>
                <a:latin typeface="Cambria" panose="02040503050406030204" pitchFamily="18" charset="0"/>
              </a:rPr>
              <a:t> </a:t>
            </a:r>
            <a:r>
              <a:rPr lang="en-US" dirty="0" err="1">
                <a:solidFill>
                  <a:srgbClr val="0070C0"/>
                </a:solidFill>
                <a:latin typeface="Cambria" panose="02040503050406030204" pitchFamily="18" charset="0"/>
              </a:rPr>
              <a:t>điều</a:t>
            </a:r>
            <a:r>
              <a:rPr lang="en-US" dirty="0">
                <a:solidFill>
                  <a:srgbClr val="0070C0"/>
                </a:solidFill>
                <a:latin typeface="Cambria" panose="02040503050406030204" pitchFamily="18" charset="0"/>
              </a:rPr>
              <a:t> </a:t>
            </a:r>
            <a:r>
              <a:rPr lang="en-US" dirty="0" err="1">
                <a:solidFill>
                  <a:srgbClr val="0070C0"/>
                </a:solidFill>
                <a:latin typeface="Cambria" panose="02040503050406030204" pitchFamily="18" charset="0"/>
              </a:rPr>
              <a:t>đã</a:t>
            </a:r>
            <a:r>
              <a:rPr lang="en-US" dirty="0">
                <a:solidFill>
                  <a:srgbClr val="0070C0"/>
                </a:solidFill>
                <a:latin typeface="Cambria" panose="02040503050406030204" pitchFamily="18" charset="0"/>
              </a:rPr>
              <a:t> </a:t>
            </a:r>
            <a:r>
              <a:rPr lang="en-US" dirty="0" err="1">
                <a:solidFill>
                  <a:srgbClr val="0070C0"/>
                </a:solidFill>
                <a:latin typeface="Cambria" panose="02040503050406030204" pitchFamily="18" charset="0"/>
              </a:rPr>
              <a:t>biết</a:t>
            </a:r>
            <a:endParaRPr lang="en-US" dirty="0">
              <a:solidFill>
                <a:srgbClr val="0070C0"/>
              </a:solidFill>
              <a:latin typeface="Cambria" panose="02040503050406030204" pitchFamily="18" charset="0"/>
            </a:endParaRPr>
          </a:p>
        </p:txBody>
      </p:sp>
      <p:sp>
        <p:nvSpPr>
          <p:cNvPr id="3" name="Text Placeholder 2">
            <a:extLst>
              <a:ext uri="{FF2B5EF4-FFF2-40B4-BE49-F238E27FC236}">
                <a16:creationId xmlns:a16="http://schemas.microsoft.com/office/drawing/2014/main" xmlns="" id="{B9B98728-916A-40DD-8BA1-370B32DE7580}"/>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xmlns="" id="{B5270590-4180-4240-9EB7-D356B15D60DF}"/>
              </a:ext>
            </a:extLst>
          </p:cNvPr>
          <p:cNvPicPr>
            <a:picLocks noChangeAspect="1"/>
          </p:cNvPicPr>
          <p:nvPr/>
        </p:nvPicPr>
        <p:blipFill>
          <a:blip r:embed="rId3" cstate="print"/>
          <a:stretch>
            <a:fillRect/>
          </a:stretch>
        </p:blipFill>
        <p:spPr>
          <a:xfrm>
            <a:off x="2596986" y="838200"/>
            <a:ext cx="3950028" cy="3752762"/>
          </a:xfrm>
          <a:prstGeom prst="rect">
            <a:avLst/>
          </a:prstGeom>
        </p:spPr>
      </p:pic>
    </p:spTree>
    <p:extLst>
      <p:ext uri="{BB962C8B-B14F-4D97-AF65-F5344CB8AC3E}">
        <p14:creationId xmlns:p14="http://schemas.microsoft.com/office/powerpoint/2010/main" val="30861456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53440" y="152400"/>
            <a:ext cx="7437120" cy="492443"/>
          </a:xfrm>
          <a:prstGeom prst="rect">
            <a:avLst/>
          </a:prstGeom>
        </p:spPr>
        <p:txBody>
          <a:bodyPr vert="horz" wrap="square" lIns="0" tIns="0" rIns="0" bIns="0" rtlCol="0">
            <a:spAutoFit/>
          </a:bodyPr>
          <a:lstStyle/>
          <a:p>
            <a:pPr marL="12700" algn="ctr"/>
            <a:r>
              <a:rPr lang="en-US" sz="3200" b="1" spc="-5" dirty="0" err="1">
                <a:solidFill>
                  <a:srgbClr val="0070C0"/>
                </a:solidFill>
                <a:latin typeface="Cambria" panose="02040503050406030204" pitchFamily="18" charset="0"/>
                <a:cs typeface="Calibri"/>
              </a:rPr>
              <a:t>Tóm</a:t>
            </a:r>
            <a:r>
              <a:rPr lang="en-US" sz="3200" b="1" spc="-5" dirty="0">
                <a:solidFill>
                  <a:srgbClr val="0070C0"/>
                </a:solidFill>
                <a:latin typeface="Cambria" panose="02040503050406030204" pitchFamily="18" charset="0"/>
                <a:cs typeface="Calibri"/>
              </a:rPr>
              <a:t> </a:t>
            </a:r>
            <a:r>
              <a:rPr lang="en-US" sz="3200" b="1" spc="-5" dirty="0" err="1">
                <a:solidFill>
                  <a:srgbClr val="0070C0"/>
                </a:solidFill>
                <a:latin typeface="Cambria" panose="02040503050406030204" pitchFamily="18" charset="0"/>
                <a:cs typeface="Calibri"/>
              </a:rPr>
              <a:t>tắt</a:t>
            </a:r>
            <a:r>
              <a:rPr lang="en-US" sz="3200" b="1" spc="-5" dirty="0">
                <a:solidFill>
                  <a:srgbClr val="0070C0"/>
                </a:solidFill>
                <a:latin typeface="Cambria" panose="02040503050406030204" pitchFamily="18" charset="0"/>
                <a:cs typeface="Calibri"/>
              </a:rPr>
              <a:t> </a:t>
            </a:r>
            <a:r>
              <a:rPr lang="en-US" sz="3200" b="1" spc="-5" dirty="0" err="1">
                <a:solidFill>
                  <a:srgbClr val="0070C0"/>
                </a:solidFill>
                <a:latin typeface="Cambria" panose="02040503050406030204" pitchFamily="18" charset="0"/>
                <a:cs typeface="Calibri"/>
              </a:rPr>
              <a:t>thông</a:t>
            </a:r>
            <a:r>
              <a:rPr lang="en-US" sz="3200" b="1" spc="-5" dirty="0">
                <a:solidFill>
                  <a:srgbClr val="0070C0"/>
                </a:solidFill>
                <a:latin typeface="Cambria" panose="02040503050406030204" pitchFamily="18" charset="0"/>
                <a:cs typeface="Calibri"/>
              </a:rPr>
              <a:t> tin </a:t>
            </a:r>
            <a:r>
              <a:rPr lang="en-US" sz="3200" b="1" spc="-5" dirty="0" err="1">
                <a:solidFill>
                  <a:srgbClr val="0070C0"/>
                </a:solidFill>
                <a:latin typeface="Cambria" panose="02040503050406030204" pitchFamily="18" charset="0"/>
                <a:cs typeface="Calibri"/>
              </a:rPr>
              <a:t>về</a:t>
            </a:r>
            <a:r>
              <a:rPr lang="en-US" sz="3200" b="1" spc="-5" dirty="0">
                <a:solidFill>
                  <a:srgbClr val="0070C0"/>
                </a:solidFill>
                <a:latin typeface="Cambria" panose="02040503050406030204" pitchFamily="18" charset="0"/>
                <a:cs typeface="Calibri"/>
              </a:rPr>
              <a:t> </a:t>
            </a:r>
            <a:r>
              <a:rPr lang="en-US" sz="3200" b="1" spc="-5" dirty="0" err="1">
                <a:solidFill>
                  <a:srgbClr val="0070C0"/>
                </a:solidFill>
                <a:latin typeface="Cambria" panose="02040503050406030204" pitchFamily="18" charset="0"/>
                <a:cs typeface="Calibri"/>
              </a:rPr>
              <a:t>thuốc</a:t>
            </a:r>
            <a:r>
              <a:rPr lang="en-US" sz="3200" b="1" spc="-5" dirty="0">
                <a:solidFill>
                  <a:srgbClr val="0070C0"/>
                </a:solidFill>
                <a:latin typeface="Cambria" panose="02040503050406030204" pitchFamily="18" charset="0"/>
                <a:cs typeface="Calibri"/>
              </a:rPr>
              <a:t> </a:t>
            </a:r>
            <a:r>
              <a:rPr lang="en-US" sz="3200" b="1" spc="-5" dirty="0" err="1">
                <a:solidFill>
                  <a:srgbClr val="0070C0"/>
                </a:solidFill>
                <a:latin typeface="Cambria" panose="02040503050406030204" pitchFamily="18" charset="0"/>
                <a:cs typeface="Calibri"/>
              </a:rPr>
              <a:t>lá</a:t>
            </a:r>
            <a:r>
              <a:rPr lang="en-US" sz="3200" b="1" spc="-105" dirty="0">
                <a:solidFill>
                  <a:srgbClr val="0070C0"/>
                </a:solidFill>
                <a:latin typeface="Cambria" panose="02040503050406030204" pitchFamily="18" charset="0"/>
                <a:cs typeface="Times New Roman"/>
              </a:rPr>
              <a:t> HT</a:t>
            </a:r>
            <a:r>
              <a:rPr sz="3200" b="1" spc="-55" dirty="0">
                <a:solidFill>
                  <a:srgbClr val="0070C0"/>
                </a:solidFill>
                <a:latin typeface="Cambria" panose="02040503050406030204" pitchFamily="18" charset="0"/>
                <a:cs typeface="Calibri"/>
              </a:rPr>
              <a:t>P</a:t>
            </a:r>
            <a:r>
              <a:rPr sz="3200" b="1" spc="-20" dirty="0">
                <a:solidFill>
                  <a:srgbClr val="0070C0"/>
                </a:solidFill>
                <a:latin typeface="Cambria" panose="02040503050406030204" pitchFamily="18" charset="0"/>
                <a:cs typeface="Calibri"/>
              </a:rPr>
              <a:t>s</a:t>
            </a:r>
            <a:endParaRPr sz="3200" dirty="0">
              <a:solidFill>
                <a:prstClr val="black"/>
              </a:solidFill>
              <a:latin typeface="Cambria" panose="02040503050406030204" pitchFamily="18" charset="0"/>
              <a:cs typeface="Calibri"/>
            </a:endParaRPr>
          </a:p>
        </p:txBody>
      </p:sp>
      <p:sp>
        <p:nvSpPr>
          <p:cNvPr id="3" name="object 3"/>
          <p:cNvSpPr txBox="1"/>
          <p:nvPr/>
        </p:nvSpPr>
        <p:spPr>
          <a:xfrm>
            <a:off x="609600" y="838200"/>
            <a:ext cx="8227064" cy="5783635"/>
          </a:xfrm>
          <a:prstGeom prst="rect">
            <a:avLst/>
          </a:prstGeom>
        </p:spPr>
        <p:txBody>
          <a:bodyPr vert="horz" wrap="square" lIns="0" tIns="0" rIns="0" bIns="0" rtlCol="0">
            <a:spAutoFit/>
          </a:bodyPr>
          <a:lstStyle/>
          <a:p>
            <a:pPr marL="469900" marR="614045" indent="-457200">
              <a:spcBef>
                <a:spcPts val="505"/>
              </a:spcBef>
              <a:buFont typeface="+mj-lt"/>
              <a:buAutoNum type="arabicPeriod"/>
              <a:tabLst>
                <a:tab pos="298450" algn="l"/>
              </a:tabLst>
            </a:pPr>
            <a:r>
              <a:rPr lang="en-US" sz="2400" dirty="0">
                <a:solidFill>
                  <a:prstClr val="black"/>
                </a:solidFill>
                <a:latin typeface="Cambria" panose="02040503050406030204" pitchFamily="18" charset="0"/>
                <a:cs typeface="Calibri"/>
              </a:rPr>
              <a:t>Thuốc nung tạo ra </a:t>
            </a:r>
            <a:r>
              <a:rPr lang="en-US" sz="2400" b="1" spc="-40" dirty="0">
                <a:solidFill>
                  <a:srgbClr val="0070C0"/>
                </a:solidFill>
                <a:latin typeface="Cambria" panose="02040503050406030204" pitchFamily="18" charset="0"/>
                <a:cs typeface="Calibri"/>
              </a:rPr>
              <a:t>chất khí độc hại</a:t>
            </a:r>
            <a:r>
              <a:rPr sz="2400" spc="-5" dirty="0">
                <a:solidFill>
                  <a:prstClr val="black"/>
                </a:solidFill>
                <a:latin typeface="Cambria" panose="02040503050406030204" pitchFamily="18" charset="0"/>
                <a:cs typeface="Calibri"/>
              </a:rPr>
              <a:t>,</a:t>
            </a:r>
            <a:r>
              <a:rPr sz="2400" spc="-50" dirty="0">
                <a:solidFill>
                  <a:prstClr val="black"/>
                </a:solidFill>
                <a:latin typeface="Cambria" panose="02040503050406030204" pitchFamily="18" charset="0"/>
                <a:cs typeface="Times New Roman"/>
              </a:rPr>
              <a:t> </a:t>
            </a:r>
            <a:r>
              <a:rPr lang="en-US" sz="2400" spc="-50" dirty="0">
                <a:solidFill>
                  <a:prstClr val="black"/>
                </a:solidFill>
                <a:latin typeface="Cambria" panose="02040503050406030204" pitchFamily="18" charset="0"/>
                <a:cs typeface="Times New Roman"/>
              </a:rPr>
              <a:t>có nhiều chất độc giống </a:t>
            </a:r>
            <a:r>
              <a:rPr lang="en-US" sz="2400" spc="-50" dirty="0" err="1">
                <a:solidFill>
                  <a:prstClr val="black"/>
                </a:solidFill>
                <a:latin typeface="Cambria" panose="02040503050406030204" pitchFamily="18" charset="0"/>
                <a:cs typeface="Times New Roman"/>
              </a:rPr>
              <a:t>nh</a:t>
            </a:r>
            <a:r>
              <a:rPr lang="vi-VN" sz="2400" spc="-50" dirty="0">
                <a:solidFill>
                  <a:prstClr val="black"/>
                </a:solidFill>
                <a:latin typeface="Cambria" panose="02040503050406030204" pitchFamily="18" charset="0"/>
                <a:cs typeface="Times New Roman"/>
              </a:rPr>
              <a:t>ư</a:t>
            </a:r>
            <a:r>
              <a:rPr lang="en-US" sz="2400" spc="-50" dirty="0">
                <a:solidFill>
                  <a:prstClr val="black"/>
                </a:solidFill>
                <a:latin typeface="Cambria" panose="02040503050406030204" pitchFamily="18" charset="0"/>
                <a:cs typeface="Times New Roman"/>
              </a:rPr>
              <a:t> </a:t>
            </a:r>
            <a:r>
              <a:rPr lang="en-US" sz="2400" spc="-50" dirty="0" err="1">
                <a:solidFill>
                  <a:prstClr val="black"/>
                </a:solidFill>
                <a:latin typeface="Cambria" panose="02040503050406030204" pitchFamily="18" charset="0"/>
                <a:cs typeface="Times New Roman"/>
              </a:rPr>
              <a:t>trong</a:t>
            </a:r>
            <a:r>
              <a:rPr lang="en-US" sz="2400" spc="-50" dirty="0">
                <a:solidFill>
                  <a:prstClr val="black"/>
                </a:solidFill>
                <a:latin typeface="Cambria" panose="02040503050406030204" pitchFamily="18" charset="0"/>
                <a:cs typeface="Times New Roman"/>
              </a:rPr>
              <a:t> </a:t>
            </a:r>
            <a:r>
              <a:rPr lang="en-US" sz="2400" spc="-50" dirty="0" err="1">
                <a:solidFill>
                  <a:prstClr val="black"/>
                </a:solidFill>
                <a:latin typeface="Cambria" panose="02040503050406030204" pitchFamily="18" charset="0"/>
                <a:cs typeface="Times New Roman"/>
              </a:rPr>
              <a:t>khói</a:t>
            </a:r>
            <a:r>
              <a:rPr lang="en-US" sz="2400" spc="-50" dirty="0">
                <a:solidFill>
                  <a:prstClr val="black"/>
                </a:solidFill>
                <a:latin typeface="Cambria" panose="02040503050406030204" pitchFamily="18" charset="0"/>
                <a:cs typeface="Times New Roman"/>
              </a:rPr>
              <a:t> </a:t>
            </a:r>
            <a:r>
              <a:rPr lang="en-US" sz="2400" spc="-50" dirty="0" err="1">
                <a:solidFill>
                  <a:prstClr val="black"/>
                </a:solidFill>
                <a:latin typeface="Cambria" panose="02040503050406030204" pitchFamily="18" charset="0"/>
                <a:cs typeface="Times New Roman"/>
              </a:rPr>
              <a:t>thuốc</a:t>
            </a:r>
            <a:r>
              <a:rPr lang="en-US" sz="2400" spc="-50" dirty="0">
                <a:solidFill>
                  <a:prstClr val="black"/>
                </a:solidFill>
                <a:latin typeface="Cambria" panose="02040503050406030204" pitchFamily="18" charset="0"/>
                <a:cs typeface="Times New Roman"/>
              </a:rPr>
              <a:t> </a:t>
            </a:r>
            <a:r>
              <a:rPr lang="en-US" sz="2400" spc="-50" dirty="0" err="1">
                <a:solidFill>
                  <a:prstClr val="black"/>
                </a:solidFill>
                <a:latin typeface="Cambria" panose="02040503050406030204" pitchFamily="18" charset="0"/>
                <a:cs typeface="Times New Roman"/>
              </a:rPr>
              <a:t>lá</a:t>
            </a:r>
            <a:r>
              <a:rPr sz="2400" dirty="0">
                <a:solidFill>
                  <a:prstClr val="black"/>
                </a:solidFill>
                <a:latin typeface="Cambria" panose="02040503050406030204" pitchFamily="18" charset="0"/>
                <a:cs typeface="Calibri"/>
              </a:rPr>
              <a:t>.</a:t>
            </a:r>
          </a:p>
          <a:p>
            <a:pPr marL="469900" marR="224154" indent="-457200">
              <a:spcBef>
                <a:spcPts val="405"/>
              </a:spcBef>
              <a:buFont typeface="+mj-lt"/>
              <a:buAutoNum type="arabicPeriod"/>
              <a:tabLst>
                <a:tab pos="298450" algn="l"/>
              </a:tabLst>
            </a:pPr>
            <a:r>
              <a:rPr lang="en-US" sz="2400" dirty="0" err="1">
                <a:solidFill>
                  <a:prstClr val="black"/>
                </a:solidFill>
                <a:latin typeface="Cambria" panose="02040503050406030204" pitchFamily="18" charset="0"/>
                <a:cs typeface="Calibri"/>
              </a:rPr>
              <a:t>Khói</a:t>
            </a:r>
            <a:r>
              <a:rPr lang="en-US" sz="2400" dirty="0">
                <a:solidFill>
                  <a:prstClr val="black"/>
                </a:solidFill>
                <a:latin typeface="Cambria" panose="02040503050406030204" pitchFamily="18" charset="0"/>
                <a:cs typeface="Calibri"/>
              </a:rPr>
              <a:t> </a:t>
            </a:r>
            <a:r>
              <a:rPr lang="en-US" sz="2400" dirty="0" err="1">
                <a:solidFill>
                  <a:prstClr val="black"/>
                </a:solidFill>
                <a:latin typeface="Cambria" panose="02040503050406030204" pitchFamily="18" charset="0"/>
                <a:cs typeface="Calibri"/>
              </a:rPr>
              <a:t>thuốc</a:t>
            </a:r>
            <a:r>
              <a:rPr lang="en-US" sz="2400" dirty="0">
                <a:solidFill>
                  <a:prstClr val="black"/>
                </a:solidFill>
                <a:latin typeface="Cambria" panose="02040503050406030204" pitchFamily="18" charset="0"/>
                <a:cs typeface="Calibri"/>
              </a:rPr>
              <a:t> </a:t>
            </a:r>
            <a:r>
              <a:rPr lang="en-US" sz="2400" dirty="0" err="1">
                <a:solidFill>
                  <a:prstClr val="black"/>
                </a:solidFill>
                <a:latin typeface="Cambria" panose="02040503050406030204" pitchFamily="18" charset="0"/>
                <a:cs typeface="Calibri"/>
              </a:rPr>
              <a:t>nung</a:t>
            </a:r>
            <a:r>
              <a:rPr lang="en-US" sz="2400" dirty="0">
                <a:solidFill>
                  <a:prstClr val="black"/>
                </a:solidFill>
                <a:latin typeface="Cambria" panose="02040503050406030204" pitchFamily="18" charset="0"/>
                <a:cs typeface="Calibri"/>
              </a:rPr>
              <a:t> </a:t>
            </a:r>
            <a:r>
              <a:rPr lang="en-US" sz="2400" dirty="0" err="1">
                <a:solidFill>
                  <a:prstClr val="black"/>
                </a:solidFill>
                <a:latin typeface="Cambria" panose="02040503050406030204" pitchFamily="18" charset="0"/>
                <a:cs typeface="Calibri"/>
              </a:rPr>
              <a:t>ngoài</a:t>
            </a:r>
            <a:r>
              <a:rPr lang="en-US" sz="2400" dirty="0">
                <a:solidFill>
                  <a:prstClr val="black"/>
                </a:solidFill>
                <a:latin typeface="Cambria" panose="02040503050406030204" pitchFamily="18" charset="0"/>
                <a:cs typeface="Calibri"/>
              </a:rPr>
              <a:t> </a:t>
            </a:r>
            <a:r>
              <a:rPr lang="en-US" sz="2400" dirty="0" err="1">
                <a:solidFill>
                  <a:prstClr val="black"/>
                </a:solidFill>
                <a:latin typeface="Cambria" panose="02040503050406030204" pitchFamily="18" charset="0"/>
                <a:cs typeface="Calibri"/>
              </a:rPr>
              <a:t>gây</a:t>
            </a:r>
            <a:r>
              <a:rPr lang="en-US" sz="2400" dirty="0">
                <a:solidFill>
                  <a:prstClr val="black"/>
                </a:solidFill>
                <a:latin typeface="Cambria" panose="02040503050406030204" pitchFamily="18" charset="0"/>
                <a:cs typeface="Calibri"/>
              </a:rPr>
              <a:t> </a:t>
            </a:r>
            <a:r>
              <a:rPr lang="en-US" sz="2400" dirty="0" err="1">
                <a:solidFill>
                  <a:prstClr val="black"/>
                </a:solidFill>
                <a:latin typeface="Cambria" panose="02040503050406030204" pitchFamily="18" charset="0"/>
                <a:cs typeface="Calibri"/>
              </a:rPr>
              <a:t>hại</a:t>
            </a:r>
            <a:r>
              <a:rPr lang="en-US" sz="2400" dirty="0">
                <a:solidFill>
                  <a:prstClr val="black"/>
                </a:solidFill>
                <a:latin typeface="Cambria" panose="02040503050406030204" pitchFamily="18" charset="0"/>
                <a:cs typeface="Calibri"/>
              </a:rPr>
              <a:t> </a:t>
            </a:r>
            <a:r>
              <a:rPr lang="en-US" sz="2400" dirty="0" err="1">
                <a:solidFill>
                  <a:prstClr val="black"/>
                </a:solidFill>
                <a:latin typeface="Cambria" panose="02040503050406030204" pitchFamily="18" charset="0"/>
                <a:cs typeface="Calibri"/>
              </a:rPr>
              <a:t>cho</a:t>
            </a:r>
            <a:r>
              <a:rPr lang="en-US" sz="2400" dirty="0">
                <a:solidFill>
                  <a:prstClr val="black"/>
                </a:solidFill>
                <a:latin typeface="Cambria" panose="02040503050406030204" pitchFamily="18" charset="0"/>
                <a:cs typeface="Calibri"/>
              </a:rPr>
              <a:t> ng</a:t>
            </a:r>
            <a:r>
              <a:rPr lang="vi-VN" sz="2400" dirty="0">
                <a:solidFill>
                  <a:prstClr val="black"/>
                </a:solidFill>
                <a:latin typeface="Cambria" panose="02040503050406030204" pitchFamily="18" charset="0"/>
                <a:cs typeface="Calibri"/>
              </a:rPr>
              <a:t>ư</a:t>
            </a:r>
            <a:r>
              <a:rPr lang="en-US" sz="2400" dirty="0" err="1">
                <a:solidFill>
                  <a:prstClr val="black"/>
                </a:solidFill>
                <a:latin typeface="Cambria" panose="02040503050406030204" pitchFamily="18" charset="0"/>
                <a:cs typeface="Calibri"/>
              </a:rPr>
              <a:t>ời</a:t>
            </a:r>
            <a:r>
              <a:rPr lang="en-US" sz="2400" dirty="0">
                <a:solidFill>
                  <a:prstClr val="black"/>
                </a:solidFill>
                <a:latin typeface="Cambria" panose="02040503050406030204" pitchFamily="18" charset="0"/>
                <a:cs typeface="Calibri"/>
              </a:rPr>
              <a:t> </a:t>
            </a:r>
            <a:r>
              <a:rPr lang="en-US" sz="2400" dirty="0" err="1">
                <a:solidFill>
                  <a:prstClr val="black"/>
                </a:solidFill>
                <a:latin typeface="Cambria" panose="02040503050406030204" pitchFamily="18" charset="0"/>
                <a:cs typeface="Calibri"/>
              </a:rPr>
              <a:t>hút</a:t>
            </a:r>
            <a:r>
              <a:rPr lang="en-US" sz="2400" dirty="0">
                <a:solidFill>
                  <a:prstClr val="black"/>
                </a:solidFill>
                <a:latin typeface="Cambria" panose="02040503050406030204" pitchFamily="18" charset="0"/>
                <a:cs typeface="Calibri"/>
              </a:rPr>
              <a:t> </a:t>
            </a:r>
            <a:r>
              <a:rPr lang="en-US" sz="2400" dirty="0" err="1">
                <a:solidFill>
                  <a:prstClr val="black"/>
                </a:solidFill>
                <a:latin typeface="Cambria" panose="02040503050406030204" pitchFamily="18" charset="0"/>
                <a:cs typeface="Calibri"/>
              </a:rPr>
              <a:t>thì</a:t>
            </a:r>
            <a:r>
              <a:rPr lang="en-US" sz="2400" dirty="0">
                <a:solidFill>
                  <a:prstClr val="black"/>
                </a:solidFill>
                <a:latin typeface="Cambria" panose="02040503050406030204" pitchFamily="18" charset="0"/>
                <a:cs typeface="Calibri"/>
              </a:rPr>
              <a:t> </a:t>
            </a:r>
            <a:r>
              <a:rPr lang="en-US" sz="2400" dirty="0" err="1">
                <a:solidFill>
                  <a:prstClr val="black"/>
                </a:solidFill>
                <a:latin typeface="Cambria" panose="02040503050406030204" pitchFamily="18" charset="0"/>
                <a:cs typeface="Calibri"/>
              </a:rPr>
              <a:t>còn</a:t>
            </a:r>
            <a:r>
              <a:rPr lang="en-US" sz="2400" dirty="0">
                <a:solidFill>
                  <a:prstClr val="black"/>
                </a:solidFill>
                <a:latin typeface="Cambria" panose="02040503050406030204" pitchFamily="18" charset="0"/>
                <a:cs typeface="Calibri"/>
              </a:rPr>
              <a:t> </a:t>
            </a:r>
            <a:r>
              <a:rPr lang="en-US" sz="2400" dirty="0" err="1">
                <a:solidFill>
                  <a:prstClr val="black"/>
                </a:solidFill>
                <a:latin typeface="Cambria" panose="02040503050406030204" pitchFamily="18" charset="0"/>
                <a:cs typeface="Calibri"/>
              </a:rPr>
              <a:t>gây</a:t>
            </a:r>
            <a:r>
              <a:rPr lang="en-US" sz="2400" dirty="0">
                <a:solidFill>
                  <a:prstClr val="black"/>
                </a:solidFill>
                <a:latin typeface="Cambria" panose="02040503050406030204" pitchFamily="18" charset="0"/>
                <a:cs typeface="Calibri"/>
              </a:rPr>
              <a:t> </a:t>
            </a:r>
            <a:r>
              <a:rPr lang="en-US" sz="2400" dirty="0" err="1">
                <a:solidFill>
                  <a:prstClr val="black"/>
                </a:solidFill>
                <a:latin typeface="Cambria" panose="02040503050406030204" pitchFamily="18" charset="0"/>
                <a:cs typeface="Calibri"/>
              </a:rPr>
              <a:t>tác</a:t>
            </a:r>
            <a:r>
              <a:rPr lang="en-US" sz="2400" dirty="0">
                <a:solidFill>
                  <a:prstClr val="black"/>
                </a:solidFill>
                <a:latin typeface="Cambria" panose="02040503050406030204" pitchFamily="18" charset="0"/>
                <a:cs typeface="Calibri"/>
              </a:rPr>
              <a:t> </a:t>
            </a:r>
            <a:r>
              <a:rPr lang="en-US" sz="2400" dirty="0" err="1">
                <a:solidFill>
                  <a:prstClr val="black"/>
                </a:solidFill>
                <a:latin typeface="Cambria" panose="02040503050406030204" pitchFamily="18" charset="0"/>
                <a:cs typeface="Calibri"/>
              </a:rPr>
              <a:t>hại</a:t>
            </a:r>
            <a:r>
              <a:rPr lang="en-US" sz="2400" dirty="0">
                <a:solidFill>
                  <a:prstClr val="black"/>
                </a:solidFill>
                <a:latin typeface="Cambria" panose="02040503050406030204" pitchFamily="18" charset="0"/>
                <a:cs typeface="Calibri"/>
              </a:rPr>
              <a:t> </a:t>
            </a:r>
            <a:r>
              <a:rPr lang="en-US" sz="2400" dirty="0" err="1">
                <a:solidFill>
                  <a:prstClr val="black"/>
                </a:solidFill>
                <a:latin typeface="Cambria" panose="02040503050406030204" pitchFamily="18" charset="0"/>
                <a:cs typeface="Calibri"/>
              </a:rPr>
              <a:t>cho</a:t>
            </a:r>
            <a:r>
              <a:rPr lang="en-US" sz="2400" dirty="0">
                <a:solidFill>
                  <a:prstClr val="black"/>
                </a:solidFill>
                <a:latin typeface="Cambria" panose="02040503050406030204" pitchFamily="18" charset="0"/>
                <a:cs typeface="Calibri"/>
              </a:rPr>
              <a:t> </a:t>
            </a:r>
            <a:r>
              <a:rPr lang="en-US" sz="2400" dirty="0" err="1">
                <a:solidFill>
                  <a:prstClr val="black"/>
                </a:solidFill>
                <a:latin typeface="Cambria" panose="02040503050406030204" pitchFamily="18" charset="0"/>
                <a:cs typeface="Calibri"/>
              </a:rPr>
              <a:t>người</a:t>
            </a:r>
            <a:r>
              <a:rPr lang="en-US" sz="2400" dirty="0">
                <a:solidFill>
                  <a:prstClr val="black"/>
                </a:solidFill>
                <a:latin typeface="Cambria" panose="02040503050406030204" pitchFamily="18" charset="0"/>
                <a:cs typeface="Calibri"/>
              </a:rPr>
              <a:t> </a:t>
            </a:r>
            <a:r>
              <a:rPr lang="en-US" sz="2400" dirty="0" err="1">
                <a:solidFill>
                  <a:prstClr val="black"/>
                </a:solidFill>
                <a:latin typeface="Cambria" panose="02040503050406030204" pitchFamily="18" charset="0"/>
                <a:cs typeface="Calibri"/>
              </a:rPr>
              <a:t>xung</a:t>
            </a:r>
            <a:r>
              <a:rPr lang="en-US" sz="2400" dirty="0">
                <a:solidFill>
                  <a:prstClr val="black"/>
                </a:solidFill>
                <a:latin typeface="Cambria" panose="02040503050406030204" pitchFamily="18" charset="0"/>
                <a:cs typeface="Calibri"/>
              </a:rPr>
              <a:t> </a:t>
            </a:r>
            <a:r>
              <a:rPr lang="en-US" sz="2400" dirty="0" err="1">
                <a:solidFill>
                  <a:prstClr val="black"/>
                </a:solidFill>
                <a:latin typeface="Cambria" panose="02040503050406030204" pitchFamily="18" charset="0"/>
                <a:cs typeface="Calibri"/>
              </a:rPr>
              <a:t>quanh</a:t>
            </a:r>
            <a:r>
              <a:rPr lang="en-US" sz="2400" dirty="0">
                <a:solidFill>
                  <a:prstClr val="black"/>
                </a:solidFill>
                <a:latin typeface="Cambria" panose="02040503050406030204" pitchFamily="18" charset="0"/>
                <a:cs typeface="Calibri"/>
              </a:rPr>
              <a:t> do</a:t>
            </a:r>
            <a:r>
              <a:rPr sz="2400" spc="-50" dirty="0">
                <a:solidFill>
                  <a:prstClr val="black"/>
                </a:solidFill>
                <a:latin typeface="Cambria" panose="02040503050406030204" pitchFamily="18" charset="0"/>
                <a:cs typeface="Times New Roman"/>
              </a:rPr>
              <a:t> </a:t>
            </a:r>
            <a:r>
              <a:rPr lang="en-US" sz="2400" b="1" spc="-40" dirty="0" err="1">
                <a:solidFill>
                  <a:srgbClr val="0070C0"/>
                </a:solidFill>
                <a:latin typeface="Cambria" panose="02040503050406030204" pitchFamily="18" charset="0"/>
                <a:cs typeface="Calibri"/>
              </a:rPr>
              <a:t>hút</a:t>
            </a:r>
            <a:r>
              <a:rPr lang="en-US" sz="2400" b="1" spc="-40" dirty="0">
                <a:solidFill>
                  <a:srgbClr val="0070C0"/>
                </a:solidFill>
                <a:latin typeface="Cambria" panose="02040503050406030204" pitchFamily="18" charset="0"/>
                <a:cs typeface="Calibri"/>
              </a:rPr>
              <a:t> </a:t>
            </a:r>
            <a:r>
              <a:rPr lang="en-US" sz="2400" b="1" spc="-40" dirty="0" err="1">
                <a:solidFill>
                  <a:srgbClr val="0070C0"/>
                </a:solidFill>
                <a:latin typeface="Cambria" panose="02040503050406030204" pitchFamily="18" charset="0"/>
                <a:cs typeface="Calibri"/>
              </a:rPr>
              <a:t>thuốc</a:t>
            </a:r>
            <a:r>
              <a:rPr lang="en-US" sz="2400" b="1" spc="-40" dirty="0">
                <a:solidFill>
                  <a:srgbClr val="0070C0"/>
                </a:solidFill>
                <a:latin typeface="Cambria" panose="02040503050406030204" pitchFamily="18" charset="0"/>
                <a:cs typeface="Calibri"/>
              </a:rPr>
              <a:t> </a:t>
            </a:r>
            <a:r>
              <a:rPr lang="en-US" sz="2400" b="1" spc="-40" dirty="0" err="1">
                <a:solidFill>
                  <a:srgbClr val="0070C0"/>
                </a:solidFill>
                <a:latin typeface="Cambria" panose="02040503050406030204" pitchFamily="18" charset="0"/>
                <a:cs typeface="Calibri"/>
              </a:rPr>
              <a:t>thụ</a:t>
            </a:r>
            <a:r>
              <a:rPr lang="en-US" sz="2400" b="1" spc="-40" dirty="0">
                <a:solidFill>
                  <a:srgbClr val="0070C0"/>
                </a:solidFill>
                <a:latin typeface="Cambria" panose="02040503050406030204" pitchFamily="18" charset="0"/>
                <a:cs typeface="Calibri"/>
              </a:rPr>
              <a:t> </a:t>
            </a:r>
            <a:r>
              <a:rPr lang="en-US" sz="2400" b="1" spc="-40" dirty="0" err="1">
                <a:solidFill>
                  <a:srgbClr val="0070C0"/>
                </a:solidFill>
                <a:latin typeface="Cambria" panose="02040503050406030204" pitchFamily="18" charset="0"/>
                <a:cs typeface="Calibri"/>
              </a:rPr>
              <a:t>động</a:t>
            </a:r>
            <a:r>
              <a:rPr sz="2400" dirty="0">
                <a:solidFill>
                  <a:prstClr val="black"/>
                </a:solidFill>
                <a:latin typeface="Cambria" panose="02040503050406030204" pitchFamily="18" charset="0"/>
                <a:cs typeface="Calibri"/>
              </a:rPr>
              <a:t>.</a:t>
            </a:r>
          </a:p>
          <a:p>
            <a:pPr marL="469900" marR="5080" indent="-457200">
              <a:spcBef>
                <a:spcPts val="505"/>
              </a:spcBef>
              <a:buFont typeface="+mj-lt"/>
              <a:buAutoNum type="arabicPeriod"/>
              <a:tabLst>
                <a:tab pos="298450" algn="l"/>
              </a:tabLst>
            </a:pPr>
            <a:r>
              <a:rPr lang="en-US" sz="2400" spc="-10" dirty="0" err="1">
                <a:solidFill>
                  <a:prstClr val="black"/>
                </a:solidFill>
                <a:latin typeface="Cambria" panose="02040503050406030204" pitchFamily="18" charset="0"/>
                <a:cs typeface="Calibri"/>
              </a:rPr>
              <a:t>Nồng</a:t>
            </a:r>
            <a:r>
              <a:rPr lang="en-US" sz="2400" spc="-10" dirty="0">
                <a:solidFill>
                  <a:prstClr val="black"/>
                </a:solidFill>
                <a:latin typeface="Cambria" panose="02040503050406030204" pitchFamily="18" charset="0"/>
                <a:cs typeface="Calibri"/>
              </a:rPr>
              <a:t> </a:t>
            </a:r>
            <a:r>
              <a:rPr lang="en-US" sz="2400" spc="-10" dirty="0" err="1">
                <a:solidFill>
                  <a:prstClr val="black"/>
                </a:solidFill>
                <a:latin typeface="Cambria" panose="02040503050406030204" pitchFamily="18" charset="0"/>
                <a:cs typeface="Calibri"/>
              </a:rPr>
              <a:t>độ</a:t>
            </a:r>
            <a:r>
              <a:rPr lang="en-US" sz="2400" spc="-10" dirty="0">
                <a:solidFill>
                  <a:prstClr val="black"/>
                </a:solidFill>
                <a:latin typeface="Cambria" panose="02040503050406030204" pitchFamily="18" charset="0"/>
                <a:cs typeface="Calibri"/>
              </a:rPr>
              <a:t> </a:t>
            </a:r>
            <a:r>
              <a:rPr lang="en-US" sz="2400" spc="-10" dirty="0" err="1">
                <a:solidFill>
                  <a:prstClr val="black"/>
                </a:solidFill>
                <a:latin typeface="Cambria" panose="02040503050406030204" pitchFamily="18" charset="0"/>
                <a:cs typeface="Calibri"/>
              </a:rPr>
              <a:t>một</a:t>
            </a:r>
            <a:r>
              <a:rPr lang="en-US" sz="2400" spc="-10" dirty="0">
                <a:solidFill>
                  <a:prstClr val="black"/>
                </a:solidFill>
                <a:latin typeface="Cambria" panose="02040503050406030204" pitchFamily="18" charset="0"/>
                <a:cs typeface="Calibri"/>
              </a:rPr>
              <a:t> </a:t>
            </a:r>
            <a:r>
              <a:rPr lang="en-US" sz="2400" spc="-10" dirty="0" err="1">
                <a:solidFill>
                  <a:prstClr val="black"/>
                </a:solidFill>
                <a:latin typeface="Cambria" panose="02040503050406030204" pitchFamily="18" charset="0"/>
                <a:cs typeface="Calibri"/>
              </a:rPr>
              <a:t>số</a:t>
            </a:r>
            <a:r>
              <a:rPr lang="en-US" sz="2400" spc="-10" dirty="0">
                <a:solidFill>
                  <a:prstClr val="black"/>
                </a:solidFill>
                <a:latin typeface="Cambria" panose="02040503050406030204" pitchFamily="18" charset="0"/>
                <a:cs typeface="Calibri"/>
              </a:rPr>
              <a:t> </a:t>
            </a:r>
            <a:r>
              <a:rPr lang="en-US" sz="2400" spc="-10" dirty="0" err="1">
                <a:solidFill>
                  <a:prstClr val="black"/>
                </a:solidFill>
                <a:latin typeface="Cambria" panose="02040503050406030204" pitchFamily="18" charset="0"/>
                <a:cs typeface="Calibri"/>
              </a:rPr>
              <a:t>hóa</a:t>
            </a:r>
            <a:r>
              <a:rPr lang="en-US" sz="2400" spc="-10" dirty="0">
                <a:solidFill>
                  <a:prstClr val="black"/>
                </a:solidFill>
                <a:latin typeface="Cambria" panose="02040503050406030204" pitchFamily="18" charset="0"/>
                <a:cs typeface="Calibri"/>
              </a:rPr>
              <a:t> </a:t>
            </a:r>
            <a:r>
              <a:rPr lang="en-US" sz="2400" spc="-10" dirty="0" err="1">
                <a:solidFill>
                  <a:prstClr val="black"/>
                </a:solidFill>
                <a:latin typeface="Cambria" panose="02040503050406030204" pitchFamily="18" charset="0"/>
                <a:cs typeface="Calibri"/>
              </a:rPr>
              <a:t>chất</a:t>
            </a:r>
            <a:r>
              <a:rPr lang="en-US" sz="2400" spc="-10" dirty="0">
                <a:solidFill>
                  <a:prstClr val="black"/>
                </a:solidFill>
                <a:latin typeface="Cambria" panose="02040503050406030204" pitchFamily="18" charset="0"/>
                <a:cs typeface="Calibri"/>
              </a:rPr>
              <a:t> </a:t>
            </a:r>
            <a:r>
              <a:rPr lang="en-US" sz="2400" spc="-10" dirty="0" err="1">
                <a:solidFill>
                  <a:prstClr val="black"/>
                </a:solidFill>
                <a:latin typeface="Cambria" panose="02040503050406030204" pitchFamily="18" charset="0"/>
                <a:cs typeface="Calibri"/>
              </a:rPr>
              <a:t>thấp</a:t>
            </a:r>
            <a:r>
              <a:rPr lang="en-US" sz="2400" spc="-10" dirty="0">
                <a:solidFill>
                  <a:prstClr val="black"/>
                </a:solidFill>
                <a:latin typeface="Cambria" panose="02040503050406030204" pitchFamily="18" charset="0"/>
                <a:cs typeface="Calibri"/>
              </a:rPr>
              <a:t> h</a:t>
            </a:r>
            <a:r>
              <a:rPr lang="vi-VN" sz="2400" spc="-10" dirty="0">
                <a:solidFill>
                  <a:prstClr val="black"/>
                </a:solidFill>
                <a:latin typeface="Cambria" panose="02040503050406030204" pitchFamily="18" charset="0"/>
                <a:cs typeface="Calibri"/>
              </a:rPr>
              <a:t>ơ</a:t>
            </a:r>
            <a:r>
              <a:rPr lang="en-US" sz="2400" spc="-10" dirty="0">
                <a:solidFill>
                  <a:prstClr val="black"/>
                </a:solidFill>
                <a:latin typeface="Cambria" panose="02040503050406030204" pitchFamily="18" charset="0"/>
                <a:cs typeface="Calibri"/>
              </a:rPr>
              <a:t>n </a:t>
            </a:r>
            <a:r>
              <a:rPr lang="en-US" sz="2400" spc="-10" dirty="0" err="1">
                <a:solidFill>
                  <a:prstClr val="black"/>
                </a:solidFill>
                <a:latin typeface="Cambria" panose="02040503050406030204" pitchFamily="18" charset="0"/>
                <a:cs typeface="Calibri"/>
              </a:rPr>
              <a:t>trong</a:t>
            </a:r>
            <a:r>
              <a:rPr lang="en-US" sz="2400" spc="-10" dirty="0">
                <a:solidFill>
                  <a:prstClr val="black"/>
                </a:solidFill>
                <a:latin typeface="Cambria" panose="02040503050406030204" pitchFamily="18" charset="0"/>
                <a:cs typeface="Calibri"/>
              </a:rPr>
              <a:t> </a:t>
            </a:r>
            <a:r>
              <a:rPr lang="en-US" sz="2400" spc="-10" dirty="0" err="1">
                <a:solidFill>
                  <a:prstClr val="black"/>
                </a:solidFill>
                <a:latin typeface="Cambria" panose="02040503050406030204" pitchFamily="18" charset="0"/>
                <a:cs typeface="Calibri"/>
              </a:rPr>
              <a:t>thuốc</a:t>
            </a:r>
            <a:r>
              <a:rPr lang="en-US" sz="2400" spc="-10" dirty="0">
                <a:solidFill>
                  <a:prstClr val="black"/>
                </a:solidFill>
                <a:latin typeface="Cambria" panose="02040503050406030204" pitchFamily="18" charset="0"/>
                <a:cs typeface="Calibri"/>
              </a:rPr>
              <a:t> </a:t>
            </a:r>
            <a:r>
              <a:rPr lang="en-US" sz="2400" spc="-10" dirty="0" err="1">
                <a:solidFill>
                  <a:prstClr val="black"/>
                </a:solidFill>
                <a:latin typeface="Cambria" panose="02040503050406030204" pitchFamily="18" charset="0"/>
                <a:cs typeface="Calibri"/>
              </a:rPr>
              <a:t>lá</a:t>
            </a:r>
            <a:r>
              <a:rPr lang="en-US" sz="2400" spc="-10" dirty="0">
                <a:solidFill>
                  <a:prstClr val="black"/>
                </a:solidFill>
                <a:latin typeface="Cambria" panose="02040503050406030204" pitchFamily="18" charset="0"/>
                <a:cs typeface="Calibri"/>
              </a:rPr>
              <a:t> </a:t>
            </a:r>
            <a:r>
              <a:rPr lang="en-US" sz="2400" spc="-10" dirty="0" err="1">
                <a:solidFill>
                  <a:prstClr val="black"/>
                </a:solidFill>
                <a:latin typeface="Cambria" panose="02040503050406030204" pitchFamily="18" charset="0"/>
                <a:cs typeface="Calibri"/>
              </a:rPr>
              <a:t>thông</a:t>
            </a:r>
            <a:r>
              <a:rPr lang="en-US" sz="2400" spc="-10" dirty="0">
                <a:solidFill>
                  <a:prstClr val="black"/>
                </a:solidFill>
                <a:latin typeface="Cambria" panose="02040503050406030204" pitchFamily="18" charset="0"/>
                <a:cs typeface="Calibri"/>
              </a:rPr>
              <a:t> </a:t>
            </a:r>
            <a:r>
              <a:rPr lang="en-US" sz="2400" spc="-10" dirty="0" err="1">
                <a:solidFill>
                  <a:prstClr val="black"/>
                </a:solidFill>
                <a:latin typeface="Cambria" panose="02040503050406030204" pitchFamily="18" charset="0"/>
                <a:cs typeface="Calibri"/>
              </a:rPr>
              <a:t>th</a:t>
            </a:r>
            <a:r>
              <a:rPr lang="vi-VN" sz="2400" spc="-10" dirty="0">
                <a:solidFill>
                  <a:prstClr val="black"/>
                </a:solidFill>
                <a:latin typeface="Cambria" panose="02040503050406030204" pitchFamily="18" charset="0"/>
                <a:cs typeface="Calibri"/>
              </a:rPr>
              <a:t>ư</a:t>
            </a:r>
            <a:r>
              <a:rPr lang="en-US" sz="2400" spc="-10" dirty="0" err="1">
                <a:solidFill>
                  <a:prstClr val="black"/>
                </a:solidFill>
                <a:latin typeface="Cambria" panose="02040503050406030204" pitchFamily="18" charset="0"/>
                <a:cs typeface="Calibri"/>
              </a:rPr>
              <a:t>ờng</a:t>
            </a:r>
            <a:r>
              <a:rPr lang="en-US" sz="2400" spc="-10" dirty="0">
                <a:solidFill>
                  <a:prstClr val="black"/>
                </a:solidFill>
                <a:latin typeface="Cambria" panose="02040503050406030204" pitchFamily="18" charset="0"/>
                <a:cs typeface="Calibri"/>
              </a:rPr>
              <a:t>, </a:t>
            </a:r>
            <a:r>
              <a:rPr lang="en-US" sz="2400" spc="-10" dirty="0" err="1">
                <a:solidFill>
                  <a:prstClr val="black"/>
                </a:solidFill>
                <a:latin typeface="Cambria" panose="02040503050406030204" pitchFamily="18" charset="0"/>
                <a:cs typeface="Calibri"/>
              </a:rPr>
              <a:t>nh</a:t>
            </a:r>
            <a:r>
              <a:rPr lang="vi-VN" sz="2400" spc="-10" dirty="0">
                <a:solidFill>
                  <a:prstClr val="black"/>
                </a:solidFill>
                <a:latin typeface="Cambria" panose="02040503050406030204" pitchFamily="18" charset="0"/>
                <a:cs typeface="Calibri"/>
              </a:rPr>
              <a:t>ư</a:t>
            </a:r>
            <a:r>
              <a:rPr lang="en-US" sz="2400" spc="-10" dirty="0">
                <a:solidFill>
                  <a:prstClr val="black"/>
                </a:solidFill>
                <a:latin typeface="Cambria" panose="02040503050406030204" pitchFamily="18" charset="0"/>
                <a:cs typeface="Calibri"/>
              </a:rPr>
              <a:t>ng </a:t>
            </a:r>
            <a:r>
              <a:rPr lang="en-US" sz="2400" b="1" spc="-5" dirty="0" err="1">
                <a:solidFill>
                  <a:srgbClr val="0070C0"/>
                </a:solidFill>
                <a:latin typeface="Cambria" panose="02040503050406030204" pitchFamily="18" charset="0"/>
                <a:cs typeface="Calibri"/>
              </a:rPr>
              <a:t>nồng</a:t>
            </a:r>
            <a:r>
              <a:rPr lang="en-US" sz="2400" b="1" spc="-5" dirty="0">
                <a:solidFill>
                  <a:srgbClr val="0070C0"/>
                </a:solidFill>
                <a:latin typeface="Cambria" panose="02040503050406030204" pitchFamily="18" charset="0"/>
                <a:cs typeface="Calibri"/>
              </a:rPr>
              <a:t> </a:t>
            </a:r>
            <a:r>
              <a:rPr lang="en-US" sz="2400" b="1" spc="-5" dirty="0" err="1">
                <a:solidFill>
                  <a:srgbClr val="0070C0"/>
                </a:solidFill>
                <a:latin typeface="Cambria" panose="02040503050406030204" pitchFamily="18" charset="0"/>
                <a:cs typeface="Calibri"/>
              </a:rPr>
              <a:t>độ</a:t>
            </a:r>
            <a:r>
              <a:rPr lang="en-US" sz="2400" b="1" spc="-5" dirty="0">
                <a:solidFill>
                  <a:srgbClr val="0070C0"/>
                </a:solidFill>
                <a:latin typeface="Cambria" panose="02040503050406030204" pitchFamily="18" charset="0"/>
                <a:cs typeface="Calibri"/>
              </a:rPr>
              <a:t> </a:t>
            </a:r>
            <a:r>
              <a:rPr lang="en-US" sz="2400" b="1" spc="-5" dirty="0" err="1">
                <a:solidFill>
                  <a:srgbClr val="0070C0"/>
                </a:solidFill>
                <a:latin typeface="Cambria" panose="02040503050406030204" pitchFamily="18" charset="0"/>
                <a:cs typeface="Calibri"/>
              </a:rPr>
              <a:t>một</a:t>
            </a:r>
            <a:r>
              <a:rPr lang="en-US" sz="2400" b="1" spc="-5" dirty="0">
                <a:solidFill>
                  <a:srgbClr val="0070C0"/>
                </a:solidFill>
                <a:latin typeface="Cambria" panose="02040503050406030204" pitchFamily="18" charset="0"/>
                <a:cs typeface="Calibri"/>
              </a:rPr>
              <a:t> </a:t>
            </a:r>
            <a:r>
              <a:rPr lang="en-US" sz="2400" b="1" spc="-5" dirty="0" err="1">
                <a:solidFill>
                  <a:srgbClr val="0070C0"/>
                </a:solidFill>
                <a:latin typeface="Cambria" panose="02040503050406030204" pitchFamily="18" charset="0"/>
                <a:cs typeface="Calibri"/>
              </a:rPr>
              <a:t>số</a:t>
            </a:r>
            <a:r>
              <a:rPr lang="en-US" sz="2400" b="1" spc="-5" dirty="0">
                <a:solidFill>
                  <a:srgbClr val="0070C0"/>
                </a:solidFill>
                <a:latin typeface="Cambria" panose="02040503050406030204" pitchFamily="18" charset="0"/>
                <a:cs typeface="Calibri"/>
              </a:rPr>
              <a:t> </a:t>
            </a:r>
            <a:r>
              <a:rPr lang="en-US" sz="2400" b="1" spc="-5" dirty="0" err="1">
                <a:solidFill>
                  <a:srgbClr val="0070C0"/>
                </a:solidFill>
                <a:latin typeface="Cambria" panose="02040503050406030204" pitchFamily="18" charset="0"/>
                <a:cs typeface="Calibri"/>
              </a:rPr>
              <a:t>hóa</a:t>
            </a:r>
            <a:r>
              <a:rPr lang="en-US" sz="2400" b="1" spc="-5" dirty="0">
                <a:solidFill>
                  <a:srgbClr val="0070C0"/>
                </a:solidFill>
                <a:latin typeface="Cambria" panose="02040503050406030204" pitchFamily="18" charset="0"/>
                <a:cs typeface="Calibri"/>
              </a:rPr>
              <a:t> </a:t>
            </a:r>
            <a:r>
              <a:rPr lang="en-US" sz="2400" b="1" spc="-5" dirty="0" err="1">
                <a:solidFill>
                  <a:srgbClr val="0070C0"/>
                </a:solidFill>
                <a:latin typeface="Cambria" panose="02040503050406030204" pitchFamily="18" charset="0"/>
                <a:cs typeface="Calibri"/>
              </a:rPr>
              <a:t>chất</a:t>
            </a:r>
            <a:r>
              <a:rPr lang="en-US" sz="2400" b="1" spc="-5" dirty="0">
                <a:solidFill>
                  <a:srgbClr val="0070C0"/>
                </a:solidFill>
                <a:latin typeface="Cambria" panose="02040503050406030204" pitchFamily="18" charset="0"/>
                <a:cs typeface="Calibri"/>
              </a:rPr>
              <a:t> </a:t>
            </a:r>
            <a:r>
              <a:rPr lang="en-US" sz="2400" b="1" spc="-5" dirty="0" err="1">
                <a:solidFill>
                  <a:srgbClr val="0070C0"/>
                </a:solidFill>
                <a:latin typeface="Cambria" panose="02040503050406030204" pitchFamily="18" charset="0"/>
                <a:cs typeface="Calibri"/>
              </a:rPr>
              <a:t>khác</a:t>
            </a:r>
            <a:r>
              <a:rPr lang="en-US" sz="2400" b="1" spc="-5" dirty="0">
                <a:solidFill>
                  <a:srgbClr val="0070C0"/>
                </a:solidFill>
                <a:latin typeface="Cambria" panose="02040503050406030204" pitchFamily="18" charset="0"/>
                <a:cs typeface="Calibri"/>
              </a:rPr>
              <a:t> </a:t>
            </a:r>
            <a:r>
              <a:rPr lang="en-US" sz="2400" b="1" spc="-5" dirty="0" err="1">
                <a:solidFill>
                  <a:srgbClr val="0070C0"/>
                </a:solidFill>
                <a:latin typeface="Cambria" panose="02040503050406030204" pitchFamily="18" charset="0"/>
                <a:cs typeface="Calibri"/>
              </a:rPr>
              <a:t>lại</a:t>
            </a:r>
            <a:r>
              <a:rPr lang="en-US" sz="2400" b="1" spc="-5" dirty="0">
                <a:solidFill>
                  <a:srgbClr val="0070C0"/>
                </a:solidFill>
                <a:latin typeface="Cambria" panose="02040503050406030204" pitchFamily="18" charset="0"/>
                <a:cs typeface="Calibri"/>
              </a:rPr>
              <a:t> </a:t>
            </a:r>
            <a:r>
              <a:rPr lang="en-US" sz="2400" b="1" spc="-5" dirty="0" err="1">
                <a:solidFill>
                  <a:srgbClr val="0070C0"/>
                </a:solidFill>
                <a:latin typeface="Cambria" panose="02040503050406030204" pitchFamily="18" charset="0"/>
                <a:cs typeface="Calibri"/>
              </a:rPr>
              <a:t>cao</a:t>
            </a:r>
            <a:r>
              <a:rPr lang="en-US" sz="2400" b="1" spc="-5" dirty="0">
                <a:solidFill>
                  <a:srgbClr val="0070C0"/>
                </a:solidFill>
                <a:latin typeface="Cambria" panose="02040503050406030204" pitchFamily="18" charset="0"/>
                <a:cs typeface="Calibri"/>
              </a:rPr>
              <a:t> h</a:t>
            </a:r>
            <a:r>
              <a:rPr lang="vi-VN" sz="2400" b="1" spc="-5" dirty="0">
                <a:solidFill>
                  <a:srgbClr val="0070C0"/>
                </a:solidFill>
                <a:latin typeface="Cambria" panose="02040503050406030204" pitchFamily="18" charset="0"/>
                <a:cs typeface="Calibri"/>
              </a:rPr>
              <a:t>ơ</a:t>
            </a:r>
            <a:r>
              <a:rPr lang="en-US" sz="2400" b="1" spc="-5" dirty="0">
                <a:solidFill>
                  <a:srgbClr val="0070C0"/>
                </a:solidFill>
                <a:latin typeface="Cambria" panose="02040503050406030204" pitchFamily="18" charset="0"/>
                <a:cs typeface="Calibri"/>
              </a:rPr>
              <a:t>n</a:t>
            </a:r>
            <a:r>
              <a:rPr sz="2400" dirty="0">
                <a:solidFill>
                  <a:prstClr val="black"/>
                </a:solidFill>
                <a:latin typeface="Cambria" panose="02040503050406030204" pitchFamily="18" charset="0"/>
                <a:cs typeface="Calibri"/>
              </a:rPr>
              <a:t>.</a:t>
            </a:r>
            <a:r>
              <a:rPr sz="2400" spc="-55" dirty="0">
                <a:solidFill>
                  <a:prstClr val="black"/>
                </a:solidFill>
                <a:latin typeface="Cambria" panose="02040503050406030204" pitchFamily="18" charset="0"/>
                <a:cs typeface="Times New Roman"/>
              </a:rPr>
              <a:t> </a:t>
            </a:r>
            <a:r>
              <a:rPr lang="en-US" sz="2400" spc="-55" dirty="0" err="1">
                <a:solidFill>
                  <a:prstClr val="black"/>
                </a:solidFill>
                <a:latin typeface="Cambria" panose="02040503050406030204" pitchFamily="18" charset="0"/>
                <a:cs typeface="Times New Roman"/>
              </a:rPr>
              <a:t>Và</a:t>
            </a:r>
            <a:r>
              <a:rPr lang="en-US" sz="2400" spc="-55" dirty="0">
                <a:solidFill>
                  <a:prstClr val="black"/>
                </a:solidFill>
                <a:latin typeface="Cambria" panose="02040503050406030204" pitchFamily="18" charset="0"/>
                <a:cs typeface="Times New Roman"/>
              </a:rPr>
              <a:t> </a:t>
            </a:r>
            <a:r>
              <a:rPr lang="en-US" sz="2400" spc="-55" dirty="0" err="1">
                <a:solidFill>
                  <a:prstClr val="black"/>
                </a:solidFill>
                <a:latin typeface="Cambria" panose="02040503050406030204" pitchFamily="18" charset="0"/>
                <a:cs typeface="Times New Roman"/>
              </a:rPr>
              <a:t>nồng</a:t>
            </a:r>
            <a:r>
              <a:rPr lang="en-US" sz="2400" spc="-55" dirty="0">
                <a:solidFill>
                  <a:prstClr val="black"/>
                </a:solidFill>
                <a:latin typeface="Cambria" panose="02040503050406030204" pitchFamily="18" charset="0"/>
                <a:cs typeface="Times New Roman"/>
              </a:rPr>
              <a:t> </a:t>
            </a:r>
            <a:r>
              <a:rPr lang="en-US" sz="2400" spc="-55" dirty="0" err="1">
                <a:solidFill>
                  <a:prstClr val="black"/>
                </a:solidFill>
                <a:latin typeface="Cambria" panose="02040503050406030204" pitchFamily="18" charset="0"/>
                <a:cs typeface="Times New Roman"/>
              </a:rPr>
              <a:t>độ</a:t>
            </a:r>
            <a:r>
              <a:rPr lang="en-US" sz="2400" spc="-55" dirty="0">
                <a:solidFill>
                  <a:prstClr val="black"/>
                </a:solidFill>
                <a:latin typeface="Cambria" panose="02040503050406030204" pitchFamily="18" charset="0"/>
                <a:cs typeface="Times New Roman"/>
              </a:rPr>
              <a:t> </a:t>
            </a:r>
            <a:r>
              <a:rPr lang="en-US" sz="2400" spc="-55" dirty="0" err="1">
                <a:solidFill>
                  <a:prstClr val="black"/>
                </a:solidFill>
                <a:latin typeface="Cambria" panose="02040503050406030204" pitchFamily="18" charset="0"/>
                <a:cs typeface="Times New Roman"/>
              </a:rPr>
              <a:t>hóa</a:t>
            </a:r>
            <a:r>
              <a:rPr lang="en-US" sz="2400" spc="-55" dirty="0">
                <a:solidFill>
                  <a:prstClr val="black"/>
                </a:solidFill>
                <a:latin typeface="Cambria" panose="02040503050406030204" pitchFamily="18" charset="0"/>
                <a:cs typeface="Times New Roman"/>
              </a:rPr>
              <a:t> </a:t>
            </a:r>
            <a:r>
              <a:rPr lang="en-US" sz="2400" spc="-55" dirty="0" err="1">
                <a:solidFill>
                  <a:prstClr val="black"/>
                </a:solidFill>
                <a:latin typeface="Cambria" panose="02040503050406030204" pitchFamily="18" charset="0"/>
                <a:cs typeface="Times New Roman"/>
              </a:rPr>
              <a:t>chất</a:t>
            </a:r>
            <a:r>
              <a:rPr lang="en-US" sz="2400" spc="-55" dirty="0">
                <a:solidFill>
                  <a:prstClr val="black"/>
                </a:solidFill>
                <a:latin typeface="Cambria" panose="02040503050406030204" pitchFamily="18" charset="0"/>
                <a:cs typeface="Times New Roman"/>
              </a:rPr>
              <a:t> </a:t>
            </a:r>
            <a:r>
              <a:rPr lang="en-US" sz="2400" spc="-55" dirty="0" err="1">
                <a:solidFill>
                  <a:prstClr val="black"/>
                </a:solidFill>
                <a:latin typeface="Cambria" panose="02040503050406030204" pitchFamily="18" charset="0"/>
                <a:cs typeface="Times New Roman"/>
              </a:rPr>
              <a:t>thấp</a:t>
            </a:r>
            <a:r>
              <a:rPr lang="en-US" sz="2400" spc="-55" dirty="0">
                <a:solidFill>
                  <a:prstClr val="black"/>
                </a:solidFill>
                <a:latin typeface="Cambria" panose="02040503050406030204" pitchFamily="18" charset="0"/>
                <a:cs typeface="Times New Roman"/>
              </a:rPr>
              <a:t> </a:t>
            </a:r>
            <a:r>
              <a:rPr lang="en-US" sz="2400" spc="-55" dirty="0" err="1">
                <a:solidFill>
                  <a:prstClr val="black"/>
                </a:solidFill>
                <a:latin typeface="Cambria" panose="02040503050406030204" pitchFamily="18" charset="0"/>
                <a:cs typeface="Times New Roman"/>
              </a:rPr>
              <a:t>không</a:t>
            </a:r>
            <a:r>
              <a:rPr lang="en-US" sz="2400" spc="-55" dirty="0">
                <a:solidFill>
                  <a:prstClr val="black"/>
                </a:solidFill>
                <a:latin typeface="Cambria" panose="02040503050406030204" pitchFamily="18" charset="0"/>
                <a:cs typeface="Times New Roman"/>
              </a:rPr>
              <a:t> </a:t>
            </a:r>
            <a:r>
              <a:rPr lang="en-US" sz="2400" spc="-55" dirty="0" err="1">
                <a:solidFill>
                  <a:prstClr val="black"/>
                </a:solidFill>
                <a:latin typeface="Cambria" panose="02040503050406030204" pitchFamily="18" charset="0"/>
                <a:cs typeface="Times New Roman"/>
              </a:rPr>
              <a:t>đồng</a:t>
            </a:r>
            <a:r>
              <a:rPr lang="en-US" sz="2400" spc="-55" dirty="0">
                <a:solidFill>
                  <a:prstClr val="black"/>
                </a:solidFill>
                <a:latin typeface="Cambria" panose="02040503050406030204" pitchFamily="18" charset="0"/>
                <a:cs typeface="Times New Roman"/>
              </a:rPr>
              <a:t> </a:t>
            </a:r>
            <a:r>
              <a:rPr lang="en-US" sz="2400" spc="-55" dirty="0" err="1">
                <a:solidFill>
                  <a:prstClr val="black"/>
                </a:solidFill>
                <a:latin typeface="Cambria" panose="02040503050406030204" pitchFamily="18" charset="0"/>
                <a:cs typeface="Times New Roman"/>
              </a:rPr>
              <a:t>nghĩa</a:t>
            </a:r>
            <a:r>
              <a:rPr lang="en-US" sz="2400" spc="-55" dirty="0">
                <a:solidFill>
                  <a:prstClr val="black"/>
                </a:solidFill>
                <a:latin typeface="Cambria" panose="02040503050406030204" pitchFamily="18" charset="0"/>
                <a:cs typeface="Times New Roman"/>
              </a:rPr>
              <a:t> </a:t>
            </a:r>
            <a:r>
              <a:rPr lang="en-US" sz="2400" spc="-55" dirty="0" err="1">
                <a:solidFill>
                  <a:prstClr val="black"/>
                </a:solidFill>
                <a:latin typeface="Cambria" panose="02040503050406030204" pitchFamily="18" charset="0"/>
                <a:cs typeface="Times New Roman"/>
              </a:rPr>
              <a:t>với</a:t>
            </a:r>
            <a:r>
              <a:rPr lang="en-US" sz="2400" spc="-55" dirty="0">
                <a:solidFill>
                  <a:prstClr val="black"/>
                </a:solidFill>
                <a:latin typeface="Cambria" panose="02040503050406030204" pitchFamily="18" charset="0"/>
                <a:cs typeface="Times New Roman"/>
              </a:rPr>
              <a:t> </a:t>
            </a:r>
            <a:r>
              <a:rPr lang="en-US" sz="2400" spc="-55" dirty="0" err="1">
                <a:solidFill>
                  <a:prstClr val="black"/>
                </a:solidFill>
                <a:latin typeface="Cambria" panose="02040503050406030204" pitchFamily="18" charset="0"/>
                <a:cs typeface="Times New Roman"/>
              </a:rPr>
              <a:t>giảm</a:t>
            </a:r>
            <a:r>
              <a:rPr lang="en-US" sz="2400" spc="-55" dirty="0">
                <a:solidFill>
                  <a:prstClr val="black"/>
                </a:solidFill>
                <a:latin typeface="Cambria" panose="02040503050406030204" pitchFamily="18" charset="0"/>
                <a:cs typeface="Times New Roman"/>
              </a:rPr>
              <a:t> </a:t>
            </a:r>
            <a:r>
              <a:rPr lang="en-US" sz="2400" spc="-55" dirty="0" err="1">
                <a:solidFill>
                  <a:prstClr val="black"/>
                </a:solidFill>
                <a:latin typeface="Cambria" panose="02040503050406030204" pitchFamily="18" charset="0"/>
                <a:cs typeface="Times New Roman"/>
              </a:rPr>
              <a:t>nguy</a:t>
            </a:r>
            <a:r>
              <a:rPr lang="en-US" sz="2400" spc="-55" dirty="0">
                <a:solidFill>
                  <a:prstClr val="black"/>
                </a:solidFill>
                <a:latin typeface="Cambria" panose="02040503050406030204" pitchFamily="18" charset="0"/>
                <a:cs typeface="Times New Roman"/>
              </a:rPr>
              <a:t> c</a:t>
            </a:r>
            <a:r>
              <a:rPr lang="vi-VN" sz="2400" spc="-55" dirty="0">
                <a:solidFill>
                  <a:prstClr val="black"/>
                </a:solidFill>
                <a:latin typeface="Cambria" panose="02040503050406030204" pitchFamily="18" charset="0"/>
                <a:cs typeface="Times New Roman"/>
              </a:rPr>
              <a:t>ơ</a:t>
            </a:r>
            <a:r>
              <a:rPr lang="en-US" sz="2400" spc="-55" dirty="0">
                <a:solidFill>
                  <a:prstClr val="black"/>
                </a:solidFill>
                <a:latin typeface="Cambria" panose="02040503050406030204" pitchFamily="18" charset="0"/>
                <a:cs typeface="Times New Roman"/>
              </a:rPr>
              <a:t> </a:t>
            </a:r>
            <a:r>
              <a:rPr lang="en-US" sz="2400" spc="-55" dirty="0" err="1">
                <a:solidFill>
                  <a:prstClr val="black"/>
                </a:solidFill>
                <a:latin typeface="Cambria" panose="02040503050406030204" pitchFamily="18" charset="0"/>
                <a:cs typeface="Times New Roman"/>
              </a:rPr>
              <a:t>sức</a:t>
            </a:r>
            <a:r>
              <a:rPr lang="en-US" sz="2400" spc="-55" dirty="0">
                <a:solidFill>
                  <a:prstClr val="black"/>
                </a:solidFill>
                <a:latin typeface="Cambria" panose="02040503050406030204" pitchFamily="18" charset="0"/>
                <a:cs typeface="Times New Roman"/>
              </a:rPr>
              <a:t> </a:t>
            </a:r>
            <a:r>
              <a:rPr lang="en-US" sz="2400" spc="-55" dirty="0" err="1">
                <a:solidFill>
                  <a:prstClr val="black"/>
                </a:solidFill>
                <a:latin typeface="Cambria" panose="02040503050406030204" pitchFamily="18" charset="0"/>
                <a:cs typeface="Times New Roman"/>
              </a:rPr>
              <a:t>khỏe</a:t>
            </a:r>
            <a:r>
              <a:rPr sz="2400" dirty="0">
                <a:solidFill>
                  <a:prstClr val="black"/>
                </a:solidFill>
                <a:latin typeface="Cambria" panose="02040503050406030204" pitchFamily="18" charset="0"/>
                <a:cs typeface="Calibri"/>
              </a:rPr>
              <a:t>.</a:t>
            </a:r>
          </a:p>
          <a:p>
            <a:pPr marL="469900" marR="376555" indent="-457200">
              <a:spcBef>
                <a:spcPts val="480"/>
              </a:spcBef>
              <a:buFont typeface="+mj-lt"/>
              <a:buAutoNum type="arabicPeriod"/>
              <a:tabLst>
                <a:tab pos="298450" algn="l"/>
              </a:tabLst>
            </a:pPr>
            <a:r>
              <a:rPr lang="en-US" sz="2400" dirty="0" err="1">
                <a:solidFill>
                  <a:prstClr val="black"/>
                </a:solidFill>
                <a:latin typeface="Cambria" panose="02040503050406030204" pitchFamily="18" charset="0"/>
                <a:cs typeface="Calibri"/>
              </a:rPr>
              <a:t>Khói</a:t>
            </a:r>
            <a:r>
              <a:rPr lang="en-US" sz="2400" dirty="0">
                <a:solidFill>
                  <a:prstClr val="black"/>
                </a:solidFill>
                <a:latin typeface="Cambria" panose="02040503050406030204" pitchFamily="18" charset="0"/>
                <a:cs typeface="Calibri"/>
              </a:rPr>
              <a:t> </a:t>
            </a:r>
            <a:r>
              <a:rPr lang="en-US" sz="2400" dirty="0" err="1">
                <a:solidFill>
                  <a:prstClr val="black"/>
                </a:solidFill>
                <a:latin typeface="Cambria" panose="02040503050406030204" pitchFamily="18" charset="0"/>
                <a:cs typeface="Calibri"/>
              </a:rPr>
              <a:t>thuốc</a:t>
            </a:r>
            <a:r>
              <a:rPr lang="en-US" sz="2400" dirty="0">
                <a:solidFill>
                  <a:prstClr val="black"/>
                </a:solidFill>
                <a:latin typeface="Cambria" panose="02040503050406030204" pitchFamily="18" charset="0"/>
                <a:cs typeface="Calibri"/>
              </a:rPr>
              <a:t> </a:t>
            </a:r>
            <a:r>
              <a:rPr lang="en-US" sz="2400" dirty="0" err="1">
                <a:solidFill>
                  <a:prstClr val="black"/>
                </a:solidFill>
                <a:latin typeface="Cambria" panose="02040503050406030204" pitchFamily="18" charset="0"/>
                <a:cs typeface="Calibri"/>
              </a:rPr>
              <a:t>nung</a:t>
            </a:r>
            <a:r>
              <a:rPr lang="en-US" sz="2400" dirty="0">
                <a:solidFill>
                  <a:prstClr val="black"/>
                </a:solidFill>
                <a:latin typeface="Cambria" panose="02040503050406030204" pitchFamily="18" charset="0"/>
                <a:cs typeface="Calibri"/>
              </a:rPr>
              <a:t> </a:t>
            </a:r>
            <a:r>
              <a:rPr lang="en-US" sz="2400" dirty="0" err="1">
                <a:solidFill>
                  <a:prstClr val="black"/>
                </a:solidFill>
                <a:latin typeface="Cambria" panose="02040503050406030204" pitchFamily="18" charset="0"/>
                <a:cs typeface="Calibri"/>
              </a:rPr>
              <a:t>chứa</a:t>
            </a:r>
            <a:r>
              <a:rPr lang="en-US" sz="2400" dirty="0">
                <a:solidFill>
                  <a:prstClr val="black"/>
                </a:solidFill>
                <a:latin typeface="Cambria" panose="02040503050406030204" pitchFamily="18" charset="0"/>
                <a:cs typeface="Calibri"/>
              </a:rPr>
              <a:t> nicotine</a:t>
            </a:r>
            <a:r>
              <a:rPr sz="2400" dirty="0">
                <a:solidFill>
                  <a:prstClr val="black"/>
                </a:solidFill>
                <a:latin typeface="Cambria" panose="02040503050406030204" pitchFamily="18" charset="0"/>
                <a:cs typeface="Calibri"/>
              </a:rPr>
              <a:t>.</a:t>
            </a:r>
            <a:r>
              <a:rPr sz="2400" spc="-55" dirty="0">
                <a:solidFill>
                  <a:prstClr val="black"/>
                </a:solidFill>
                <a:latin typeface="Cambria" panose="02040503050406030204" pitchFamily="18" charset="0"/>
                <a:cs typeface="Times New Roman"/>
              </a:rPr>
              <a:t> </a:t>
            </a:r>
            <a:r>
              <a:rPr sz="2400" b="1" spc="-15" dirty="0">
                <a:solidFill>
                  <a:srgbClr val="0070C0"/>
                </a:solidFill>
                <a:latin typeface="Cambria" panose="02040503050406030204" pitchFamily="18" charset="0"/>
                <a:cs typeface="Calibri"/>
              </a:rPr>
              <a:t>Nic</a:t>
            </a:r>
            <a:r>
              <a:rPr sz="2400" b="1" spc="-20" dirty="0">
                <a:solidFill>
                  <a:srgbClr val="0070C0"/>
                </a:solidFill>
                <a:latin typeface="Cambria" panose="02040503050406030204" pitchFamily="18" charset="0"/>
                <a:cs typeface="Calibri"/>
              </a:rPr>
              <a:t>ot</a:t>
            </a:r>
            <a:r>
              <a:rPr sz="2400" b="1" spc="-10" dirty="0">
                <a:solidFill>
                  <a:srgbClr val="0070C0"/>
                </a:solidFill>
                <a:latin typeface="Cambria" panose="02040503050406030204" pitchFamily="18" charset="0"/>
                <a:cs typeface="Calibri"/>
              </a:rPr>
              <a:t>i</a:t>
            </a:r>
            <a:r>
              <a:rPr sz="2400" b="1" spc="-15" dirty="0">
                <a:solidFill>
                  <a:srgbClr val="0070C0"/>
                </a:solidFill>
                <a:latin typeface="Cambria" panose="02040503050406030204" pitchFamily="18" charset="0"/>
                <a:cs typeface="Calibri"/>
              </a:rPr>
              <a:t>n</a:t>
            </a:r>
            <a:r>
              <a:rPr sz="2400" b="1" dirty="0">
                <a:solidFill>
                  <a:srgbClr val="0070C0"/>
                </a:solidFill>
                <a:latin typeface="Cambria" panose="02040503050406030204" pitchFamily="18" charset="0"/>
                <a:cs typeface="Calibri"/>
              </a:rPr>
              <a:t>e</a:t>
            </a:r>
            <a:r>
              <a:rPr sz="2400" b="1" spc="-45" dirty="0">
                <a:solidFill>
                  <a:srgbClr val="0070C0"/>
                </a:solidFill>
                <a:latin typeface="Cambria" panose="02040503050406030204" pitchFamily="18" charset="0"/>
                <a:cs typeface="Times New Roman"/>
              </a:rPr>
              <a:t> </a:t>
            </a:r>
            <a:r>
              <a:rPr lang="en-US" sz="2400" b="1" spc="-45" dirty="0" err="1">
                <a:solidFill>
                  <a:srgbClr val="0070C0"/>
                </a:solidFill>
                <a:latin typeface="Cambria" panose="02040503050406030204" pitchFamily="18" charset="0"/>
                <a:cs typeface="Times New Roman"/>
              </a:rPr>
              <a:t>là</a:t>
            </a:r>
            <a:r>
              <a:rPr lang="en-US" sz="2400" b="1" spc="-45" dirty="0">
                <a:solidFill>
                  <a:srgbClr val="0070C0"/>
                </a:solidFill>
                <a:latin typeface="Cambria" panose="02040503050406030204" pitchFamily="18" charset="0"/>
                <a:cs typeface="Times New Roman"/>
              </a:rPr>
              <a:t> </a:t>
            </a:r>
            <a:r>
              <a:rPr lang="en-US" sz="2400" b="1" spc="-45" dirty="0" err="1">
                <a:solidFill>
                  <a:srgbClr val="0070C0"/>
                </a:solidFill>
                <a:latin typeface="Cambria" panose="02040503050406030204" pitchFamily="18" charset="0"/>
                <a:cs typeface="Times New Roman"/>
              </a:rPr>
              <a:t>chất</a:t>
            </a:r>
            <a:r>
              <a:rPr lang="en-US" sz="2400" b="1" spc="-45" dirty="0">
                <a:solidFill>
                  <a:srgbClr val="0070C0"/>
                </a:solidFill>
                <a:latin typeface="Cambria" panose="02040503050406030204" pitchFamily="18" charset="0"/>
                <a:cs typeface="Times New Roman"/>
              </a:rPr>
              <a:t> </a:t>
            </a:r>
            <a:r>
              <a:rPr lang="en-US" sz="2400" b="1" spc="-45" dirty="0" err="1">
                <a:solidFill>
                  <a:srgbClr val="0070C0"/>
                </a:solidFill>
                <a:latin typeface="Cambria" panose="02040503050406030204" pitchFamily="18" charset="0"/>
                <a:cs typeface="Times New Roman"/>
              </a:rPr>
              <a:t>gậy</a:t>
            </a:r>
            <a:r>
              <a:rPr lang="en-US" sz="2400" b="1" spc="-45" dirty="0">
                <a:solidFill>
                  <a:srgbClr val="0070C0"/>
                </a:solidFill>
                <a:latin typeface="Cambria" panose="02040503050406030204" pitchFamily="18" charset="0"/>
                <a:cs typeface="Times New Roman"/>
              </a:rPr>
              <a:t> </a:t>
            </a:r>
            <a:r>
              <a:rPr lang="en-US" sz="2400" b="1" spc="-45" dirty="0" err="1">
                <a:solidFill>
                  <a:srgbClr val="0070C0"/>
                </a:solidFill>
                <a:latin typeface="Cambria" panose="02040503050406030204" pitchFamily="18" charset="0"/>
                <a:cs typeface="Times New Roman"/>
              </a:rPr>
              <a:t>nghiện</a:t>
            </a:r>
            <a:r>
              <a:rPr lang="en-US" sz="2400" b="1" spc="-45" dirty="0">
                <a:solidFill>
                  <a:srgbClr val="0070C0"/>
                </a:solidFill>
                <a:latin typeface="Cambria" panose="02040503050406030204" pitchFamily="18" charset="0"/>
                <a:cs typeface="Times New Roman"/>
              </a:rPr>
              <a:t> </a:t>
            </a:r>
            <a:r>
              <a:rPr lang="en-US" sz="2400" b="1" spc="-45" dirty="0" err="1">
                <a:solidFill>
                  <a:srgbClr val="0070C0"/>
                </a:solidFill>
                <a:latin typeface="Cambria" panose="02040503050406030204" pitchFamily="18" charset="0"/>
                <a:cs typeface="Times New Roman"/>
              </a:rPr>
              <a:t>mạnh</a:t>
            </a:r>
            <a:r>
              <a:rPr lang="en-US" sz="2400" b="1" spc="-45" dirty="0">
                <a:solidFill>
                  <a:srgbClr val="0070C0"/>
                </a:solidFill>
                <a:latin typeface="Cambria" panose="02040503050406030204" pitchFamily="18" charset="0"/>
                <a:cs typeface="Times New Roman"/>
              </a:rPr>
              <a:t> </a:t>
            </a:r>
            <a:r>
              <a:rPr lang="en-US" sz="2400" b="1" spc="-45" dirty="0" err="1">
                <a:solidFill>
                  <a:srgbClr val="0070C0"/>
                </a:solidFill>
                <a:latin typeface="Cambria" panose="02040503050406030204" pitchFamily="18" charset="0"/>
                <a:cs typeface="Times New Roman"/>
              </a:rPr>
              <a:t>và</a:t>
            </a:r>
            <a:r>
              <a:rPr lang="en-US" sz="2400" b="1" spc="-45" dirty="0">
                <a:solidFill>
                  <a:srgbClr val="0070C0"/>
                </a:solidFill>
                <a:latin typeface="Cambria" panose="02040503050406030204" pitchFamily="18" charset="0"/>
                <a:cs typeface="Times New Roman"/>
              </a:rPr>
              <a:t> </a:t>
            </a:r>
            <a:r>
              <a:rPr lang="en-US" sz="2400" b="1" spc="-45" dirty="0" err="1">
                <a:solidFill>
                  <a:srgbClr val="0070C0"/>
                </a:solidFill>
                <a:latin typeface="Cambria" panose="02040503050406030204" pitchFamily="18" charset="0"/>
                <a:cs typeface="Times New Roman"/>
              </a:rPr>
              <a:t>có</a:t>
            </a:r>
            <a:r>
              <a:rPr lang="en-US" sz="2400" b="1" spc="-45" dirty="0">
                <a:solidFill>
                  <a:srgbClr val="0070C0"/>
                </a:solidFill>
                <a:latin typeface="Cambria" panose="02040503050406030204" pitchFamily="18" charset="0"/>
                <a:cs typeface="Times New Roman"/>
              </a:rPr>
              <a:t> </a:t>
            </a:r>
            <a:r>
              <a:rPr lang="en-US" sz="2400" b="1" spc="-45" dirty="0" err="1">
                <a:solidFill>
                  <a:srgbClr val="0070C0"/>
                </a:solidFill>
                <a:latin typeface="Cambria" panose="02040503050406030204" pitchFamily="18" charset="0"/>
                <a:cs typeface="Times New Roman"/>
              </a:rPr>
              <a:t>hại</a:t>
            </a:r>
            <a:r>
              <a:rPr lang="en-US" sz="2400" b="1" spc="-45" dirty="0">
                <a:solidFill>
                  <a:srgbClr val="0070C0"/>
                </a:solidFill>
                <a:latin typeface="Cambria" panose="02040503050406030204" pitchFamily="18" charset="0"/>
                <a:cs typeface="Times New Roman"/>
              </a:rPr>
              <a:t> </a:t>
            </a:r>
            <a:r>
              <a:rPr lang="en-US" sz="2400" b="1" spc="-45" dirty="0" err="1">
                <a:solidFill>
                  <a:srgbClr val="0070C0"/>
                </a:solidFill>
                <a:latin typeface="Cambria" panose="02040503050406030204" pitchFamily="18" charset="0"/>
                <a:cs typeface="Times New Roman"/>
              </a:rPr>
              <a:t>cho</a:t>
            </a:r>
            <a:r>
              <a:rPr lang="en-US" sz="2400" b="1" spc="-45" dirty="0">
                <a:solidFill>
                  <a:srgbClr val="0070C0"/>
                </a:solidFill>
                <a:latin typeface="Cambria" panose="02040503050406030204" pitchFamily="18" charset="0"/>
                <a:cs typeface="Times New Roman"/>
              </a:rPr>
              <a:t> </a:t>
            </a:r>
            <a:r>
              <a:rPr lang="en-US" sz="2400" b="1" spc="-45" dirty="0" err="1">
                <a:solidFill>
                  <a:srgbClr val="0070C0"/>
                </a:solidFill>
                <a:latin typeface="Cambria" panose="02040503050406030204" pitchFamily="18" charset="0"/>
                <a:cs typeface="Times New Roman"/>
              </a:rPr>
              <a:t>sức</a:t>
            </a:r>
            <a:r>
              <a:rPr lang="en-US" sz="2400" b="1" spc="-45" dirty="0">
                <a:solidFill>
                  <a:srgbClr val="0070C0"/>
                </a:solidFill>
                <a:latin typeface="Cambria" panose="02040503050406030204" pitchFamily="18" charset="0"/>
                <a:cs typeface="Times New Roman"/>
              </a:rPr>
              <a:t> </a:t>
            </a:r>
            <a:r>
              <a:rPr lang="en-US" sz="2400" b="1" spc="-45" dirty="0" err="1">
                <a:solidFill>
                  <a:srgbClr val="0070C0"/>
                </a:solidFill>
                <a:latin typeface="Cambria" panose="02040503050406030204" pitchFamily="18" charset="0"/>
                <a:cs typeface="Times New Roman"/>
              </a:rPr>
              <a:t>khỏe</a:t>
            </a:r>
            <a:r>
              <a:rPr sz="2400" spc="-5" dirty="0">
                <a:solidFill>
                  <a:prstClr val="black"/>
                </a:solidFill>
                <a:latin typeface="Cambria" panose="02040503050406030204" pitchFamily="18" charset="0"/>
                <a:cs typeface="Calibri"/>
              </a:rPr>
              <a:t>,</a:t>
            </a:r>
            <a:r>
              <a:rPr sz="2400" spc="-50" dirty="0">
                <a:solidFill>
                  <a:prstClr val="black"/>
                </a:solidFill>
                <a:latin typeface="Cambria" panose="02040503050406030204" pitchFamily="18" charset="0"/>
                <a:cs typeface="Times New Roman"/>
              </a:rPr>
              <a:t> </a:t>
            </a:r>
            <a:r>
              <a:rPr lang="en-US" sz="2400" spc="-50" dirty="0" err="1">
                <a:solidFill>
                  <a:prstClr val="black"/>
                </a:solidFill>
                <a:latin typeface="Cambria" panose="02040503050406030204" pitchFamily="18" charset="0"/>
                <a:cs typeface="Times New Roman"/>
              </a:rPr>
              <a:t>đặc</a:t>
            </a:r>
            <a:r>
              <a:rPr lang="en-US" sz="2400" spc="-50" dirty="0">
                <a:solidFill>
                  <a:prstClr val="black"/>
                </a:solidFill>
                <a:latin typeface="Cambria" panose="02040503050406030204" pitchFamily="18" charset="0"/>
                <a:cs typeface="Times New Roman"/>
              </a:rPr>
              <a:t> </a:t>
            </a:r>
            <a:r>
              <a:rPr lang="en-US" sz="2400" spc="-50" dirty="0" err="1">
                <a:solidFill>
                  <a:prstClr val="black"/>
                </a:solidFill>
                <a:latin typeface="Cambria" panose="02040503050406030204" pitchFamily="18" charset="0"/>
                <a:cs typeface="Times New Roman"/>
              </a:rPr>
              <a:t>biệt</a:t>
            </a:r>
            <a:r>
              <a:rPr lang="en-US" sz="2400" spc="-50" dirty="0">
                <a:solidFill>
                  <a:prstClr val="black"/>
                </a:solidFill>
                <a:latin typeface="Cambria" panose="02040503050406030204" pitchFamily="18" charset="0"/>
                <a:cs typeface="Times New Roman"/>
              </a:rPr>
              <a:t> </a:t>
            </a:r>
            <a:r>
              <a:rPr lang="en-US" sz="2400" spc="-50" dirty="0" err="1">
                <a:solidFill>
                  <a:prstClr val="black"/>
                </a:solidFill>
                <a:latin typeface="Cambria" panose="02040503050406030204" pitchFamily="18" charset="0"/>
                <a:cs typeface="Times New Roman"/>
              </a:rPr>
              <a:t>đối</a:t>
            </a:r>
            <a:r>
              <a:rPr lang="en-US" sz="2400" spc="-50" dirty="0">
                <a:solidFill>
                  <a:prstClr val="black"/>
                </a:solidFill>
                <a:latin typeface="Cambria" panose="02040503050406030204" pitchFamily="18" charset="0"/>
                <a:cs typeface="Times New Roman"/>
              </a:rPr>
              <a:t> </a:t>
            </a:r>
            <a:r>
              <a:rPr lang="en-US" sz="2400" spc="-50" dirty="0" err="1">
                <a:solidFill>
                  <a:prstClr val="black"/>
                </a:solidFill>
                <a:latin typeface="Cambria" panose="02040503050406030204" pitchFamily="18" charset="0"/>
                <a:cs typeface="Times New Roman"/>
              </a:rPr>
              <a:t>với</a:t>
            </a:r>
            <a:r>
              <a:rPr lang="en-US" sz="2400" spc="-50" dirty="0">
                <a:solidFill>
                  <a:prstClr val="black"/>
                </a:solidFill>
                <a:latin typeface="Cambria" panose="02040503050406030204" pitchFamily="18" charset="0"/>
                <a:cs typeface="Times New Roman"/>
              </a:rPr>
              <a:t> </a:t>
            </a:r>
            <a:r>
              <a:rPr lang="en-US" sz="2400" spc="-50" dirty="0" err="1">
                <a:solidFill>
                  <a:prstClr val="black"/>
                </a:solidFill>
                <a:latin typeface="Cambria" panose="02040503050406030204" pitchFamily="18" charset="0"/>
                <a:cs typeface="Times New Roman"/>
              </a:rPr>
              <a:t>trẻ</a:t>
            </a:r>
            <a:r>
              <a:rPr lang="en-US" sz="2400" spc="-50" dirty="0">
                <a:solidFill>
                  <a:prstClr val="black"/>
                </a:solidFill>
                <a:latin typeface="Cambria" panose="02040503050406030204" pitchFamily="18" charset="0"/>
                <a:cs typeface="Times New Roman"/>
              </a:rPr>
              <a:t> </a:t>
            </a:r>
            <a:r>
              <a:rPr lang="en-US" sz="2400" spc="-50" dirty="0" err="1">
                <a:solidFill>
                  <a:prstClr val="black"/>
                </a:solidFill>
                <a:latin typeface="Cambria" panose="02040503050406030204" pitchFamily="18" charset="0"/>
                <a:cs typeface="Times New Roman"/>
              </a:rPr>
              <a:t>em</a:t>
            </a:r>
            <a:r>
              <a:rPr lang="en-US" sz="2400" spc="-50" dirty="0">
                <a:solidFill>
                  <a:prstClr val="black"/>
                </a:solidFill>
                <a:latin typeface="Cambria" panose="02040503050406030204" pitchFamily="18" charset="0"/>
                <a:cs typeface="Times New Roman"/>
              </a:rPr>
              <a:t>, </a:t>
            </a:r>
            <a:r>
              <a:rPr lang="en-US" sz="2400" spc="-50" dirty="0" err="1">
                <a:solidFill>
                  <a:prstClr val="black"/>
                </a:solidFill>
                <a:latin typeface="Cambria" panose="02040503050406030204" pitchFamily="18" charset="0"/>
                <a:cs typeface="Times New Roman"/>
              </a:rPr>
              <a:t>vị</a:t>
            </a:r>
            <a:r>
              <a:rPr lang="en-US" sz="2400" spc="-50" dirty="0">
                <a:solidFill>
                  <a:prstClr val="black"/>
                </a:solidFill>
                <a:latin typeface="Cambria" panose="02040503050406030204" pitchFamily="18" charset="0"/>
                <a:cs typeface="Times New Roman"/>
              </a:rPr>
              <a:t> </a:t>
            </a:r>
            <a:r>
              <a:rPr lang="en-US" sz="2400" spc="-50" dirty="0" err="1">
                <a:solidFill>
                  <a:prstClr val="black"/>
                </a:solidFill>
                <a:latin typeface="Cambria" panose="02040503050406030204" pitchFamily="18" charset="0"/>
                <a:cs typeface="Times New Roman"/>
              </a:rPr>
              <a:t>thành</a:t>
            </a:r>
            <a:r>
              <a:rPr lang="en-US" sz="2400" spc="-50" dirty="0">
                <a:solidFill>
                  <a:prstClr val="black"/>
                </a:solidFill>
                <a:latin typeface="Cambria" panose="02040503050406030204" pitchFamily="18" charset="0"/>
                <a:cs typeface="Times New Roman"/>
              </a:rPr>
              <a:t> </a:t>
            </a:r>
            <a:r>
              <a:rPr lang="en-US" sz="2400" spc="-50" dirty="0" err="1">
                <a:solidFill>
                  <a:prstClr val="black"/>
                </a:solidFill>
                <a:latin typeface="Cambria" panose="02040503050406030204" pitchFamily="18" charset="0"/>
                <a:cs typeface="Times New Roman"/>
              </a:rPr>
              <a:t>niên</a:t>
            </a:r>
            <a:r>
              <a:rPr lang="en-US" sz="2400" spc="-50" dirty="0">
                <a:solidFill>
                  <a:prstClr val="black"/>
                </a:solidFill>
                <a:latin typeface="Cambria" panose="02040503050406030204" pitchFamily="18" charset="0"/>
                <a:cs typeface="Times New Roman"/>
              </a:rPr>
              <a:t> </a:t>
            </a:r>
            <a:r>
              <a:rPr lang="en-US" sz="2400" spc="-50" dirty="0" err="1">
                <a:solidFill>
                  <a:prstClr val="black"/>
                </a:solidFill>
                <a:latin typeface="Cambria" panose="02040503050406030204" pitchFamily="18" charset="0"/>
                <a:cs typeface="Times New Roman"/>
              </a:rPr>
              <a:t>và</a:t>
            </a:r>
            <a:r>
              <a:rPr lang="en-US" sz="2400" spc="-50" dirty="0">
                <a:solidFill>
                  <a:prstClr val="black"/>
                </a:solidFill>
                <a:latin typeface="Cambria" panose="02040503050406030204" pitchFamily="18" charset="0"/>
                <a:cs typeface="Times New Roman"/>
              </a:rPr>
              <a:t> </a:t>
            </a:r>
            <a:r>
              <a:rPr lang="en-US" sz="2400" spc="-50" dirty="0" err="1">
                <a:solidFill>
                  <a:prstClr val="black"/>
                </a:solidFill>
                <a:latin typeface="Cambria" panose="02040503050406030204" pitchFamily="18" charset="0"/>
                <a:cs typeface="Times New Roman"/>
              </a:rPr>
              <a:t>phụ</a:t>
            </a:r>
            <a:r>
              <a:rPr lang="en-US" sz="2400" spc="-50" dirty="0">
                <a:solidFill>
                  <a:prstClr val="black"/>
                </a:solidFill>
                <a:latin typeface="Cambria" panose="02040503050406030204" pitchFamily="18" charset="0"/>
                <a:cs typeface="Times New Roman"/>
              </a:rPr>
              <a:t> </a:t>
            </a:r>
            <a:r>
              <a:rPr lang="en-US" sz="2400" spc="-50" dirty="0" err="1">
                <a:solidFill>
                  <a:prstClr val="black"/>
                </a:solidFill>
                <a:latin typeface="Cambria" panose="02040503050406030204" pitchFamily="18" charset="0"/>
                <a:cs typeface="Times New Roman"/>
              </a:rPr>
              <a:t>nữ</a:t>
            </a:r>
            <a:r>
              <a:rPr lang="en-US" sz="2400" spc="-50" dirty="0">
                <a:solidFill>
                  <a:prstClr val="black"/>
                </a:solidFill>
                <a:latin typeface="Cambria" panose="02040503050406030204" pitchFamily="18" charset="0"/>
                <a:cs typeface="Times New Roman"/>
              </a:rPr>
              <a:t> </a:t>
            </a:r>
            <a:r>
              <a:rPr lang="en-US" sz="2400" spc="-50" dirty="0" err="1">
                <a:solidFill>
                  <a:prstClr val="black"/>
                </a:solidFill>
                <a:latin typeface="Cambria" panose="02040503050406030204" pitchFamily="18" charset="0"/>
                <a:cs typeface="Times New Roman"/>
              </a:rPr>
              <a:t>có</a:t>
            </a:r>
            <a:r>
              <a:rPr lang="en-US" sz="2400" spc="-50" dirty="0">
                <a:solidFill>
                  <a:prstClr val="black"/>
                </a:solidFill>
                <a:latin typeface="Cambria" panose="02040503050406030204" pitchFamily="18" charset="0"/>
                <a:cs typeface="Times New Roman"/>
              </a:rPr>
              <a:t> </a:t>
            </a:r>
            <a:r>
              <a:rPr lang="en-US" sz="2400" spc="-50" dirty="0" err="1">
                <a:solidFill>
                  <a:prstClr val="black"/>
                </a:solidFill>
                <a:latin typeface="Cambria" panose="02040503050406030204" pitchFamily="18" charset="0"/>
                <a:cs typeface="Times New Roman"/>
              </a:rPr>
              <a:t>thai</a:t>
            </a:r>
            <a:r>
              <a:rPr sz="2400" dirty="0" err="1">
                <a:solidFill>
                  <a:prstClr val="black"/>
                </a:solidFill>
                <a:latin typeface="Cambria" panose="02040503050406030204" pitchFamily="18" charset="0"/>
                <a:cs typeface="Calibri"/>
              </a:rPr>
              <a:t>.</a:t>
            </a:r>
            <a:endParaRPr sz="2400" dirty="0">
              <a:solidFill>
                <a:prstClr val="black"/>
              </a:solidFill>
              <a:latin typeface="Cambria" panose="02040503050406030204" pitchFamily="18" charset="0"/>
              <a:cs typeface="Calibri"/>
            </a:endParaRPr>
          </a:p>
          <a:p>
            <a:pPr marL="469900" marR="15875" indent="-457200">
              <a:spcBef>
                <a:spcPts val="505"/>
              </a:spcBef>
              <a:buFont typeface="+mj-lt"/>
              <a:buAutoNum type="arabicPeriod"/>
              <a:tabLst>
                <a:tab pos="298450" algn="l"/>
              </a:tabLst>
            </a:pPr>
            <a:r>
              <a:rPr lang="en-US" sz="2400" dirty="0" err="1">
                <a:solidFill>
                  <a:prstClr val="black"/>
                </a:solidFill>
                <a:latin typeface="Cambria" panose="02040503050406030204" pitchFamily="18" charset="0"/>
                <a:cs typeface="Calibri"/>
              </a:rPr>
              <a:t>Tác</a:t>
            </a:r>
            <a:r>
              <a:rPr lang="en-US" sz="2400" dirty="0">
                <a:solidFill>
                  <a:prstClr val="black"/>
                </a:solidFill>
                <a:latin typeface="Cambria" panose="02040503050406030204" pitchFamily="18" charset="0"/>
                <a:cs typeface="Calibri"/>
              </a:rPr>
              <a:t> </a:t>
            </a:r>
            <a:r>
              <a:rPr lang="en-US" sz="2400" dirty="0" err="1">
                <a:solidFill>
                  <a:prstClr val="black"/>
                </a:solidFill>
                <a:latin typeface="Cambria" panose="02040503050406030204" pitchFamily="18" charset="0"/>
                <a:cs typeface="Calibri"/>
              </a:rPr>
              <a:t>động</a:t>
            </a:r>
            <a:r>
              <a:rPr lang="en-US" sz="2400" dirty="0">
                <a:solidFill>
                  <a:prstClr val="black"/>
                </a:solidFill>
                <a:latin typeface="Cambria" panose="02040503050406030204" pitchFamily="18" charset="0"/>
                <a:cs typeface="Calibri"/>
              </a:rPr>
              <a:t> </a:t>
            </a:r>
            <a:r>
              <a:rPr lang="en-US" sz="2400" dirty="0" err="1">
                <a:solidFill>
                  <a:prstClr val="black"/>
                </a:solidFill>
                <a:latin typeface="Cambria" panose="02040503050406030204" pitchFamily="18" charset="0"/>
                <a:cs typeface="Calibri"/>
              </a:rPr>
              <a:t>sức</a:t>
            </a:r>
            <a:r>
              <a:rPr lang="en-US" sz="2400" dirty="0">
                <a:solidFill>
                  <a:prstClr val="black"/>
                </a:solidFill>
                <a:latin typeface="Cambria" panose="02040503050406030204" pitchFamily="18" charset="0"/>
                <a:cs typeface="Calibri"/>
              </a:rPr>
              <a:t> </a:t>
            </a:r>
            <a:r>
              <a:rPr lang="en-US" sz="2400" dirty="0" err="1">
                <a:solidFill>
                  <a:prstClr val="black"/>
                </a:solidFill>
                <a:latin typeface="Cambria" panose="02040503050406030204" pitchFamily="18" charset="0"/>
                <a:cs typeface="Calibri"/>
              </a:rPr>
              <a:t>khỏe</a:t>
            </a:r>
            <a:r>
              <a:rPr lang="en-US" sz="2400" dirty="0">
                <a:solidFill>
                  <a:prstClr val="black"/>
                </a:solidFill>
                <a:latin typeface="Cambria" panose="02040503050406030204" pitchFamily="18" charset="0"/>
                <a:cs typeface="Calibri"/>
              </a:rPr>
              <a:t> </a:t>
            </a:r>
            <a:r>
              <a:rPr lang="en-US" sz="2400" dirty="0" err="1">
                <a:solidFill>
                  <a:prstClr val="black"/>
                </a:solidFill>
                <a:latin typeface="Cambria" panose="02040503050406030204" pitchFamily="18" charset="0"/>
                <a:cs typeface="Calibri"/>
              </a:rPr>
              <a:t>trong</a:t>
            </a:r>
            <a:r>
              <a:rPr lang="en-US" sz="2400" dirty="0">
                <a:solidFill>
                  <a:prstClr val="black"/>
                </a:solidFill>
                <a:latin typeface="Cambria" panose="02040503050406030204" pitchFamily="18" charset="0"/>
                <a:cs typeface="Calibri"/>
              </a:rPr>
              <a:t> </a:t>
            </a:r>
            <a:r>
              <a:rPr lang="en-US" sz="2400" dirty="0" err="1">
                <a:solidFill>
                  <a:prstClr val="black"/>
                </a:solidFill>
                <a:latin typeface="Cambria" panose="02040503050406030204" pitchFamily="18" charset="0"/>
                <a:cs typeface="Calibri"/>
              </a:rPr>
              <a:t>dài</a:t>
            </a:r>
            <a:r>
              <a:rPr lang="en-US" sz="2400" dirty="0">
                <a:solidFill>
                  <a:prstClr val="black"/>
                </a:solidFill>
                <a:latin typeface="Cambria" panose="02040503050406030204" pitchFamily="18" charset="0"/>
                <a:cs typeface="Calibri"/>
              </a:rPr>
              <a:t> </a:t>
            </a:r>
            <a:r>
              <a:rPr lang="en-US" sz="2400" dirty="0" err="1">
                <a:solidFill>
                  <a:prstClr val="black"/>
                </a:solidFill>
                <a:latin typeface="Cambria" panose="02040503050406030204" pitchFamily="18" charset="0"/>
                <a:cs typeface="Calibri"/>
              </a:rPr>
              <a:t>hạn</a:t>
            </a:r>
            <a:r>
              <a:rPr lang="en-US" sz="2400" dirty="0">
                <a:solidFill>
                  <a:prstClr val="black"/>
                </a:solidFill>
                <a:latin typeface="Cambria" panose="02040503050406030204" pitchFamily="18" charset="0"/>
                <a:cs typeface="Calibri"/>
              </a:rPr>
              <a:t> </a:t>
            </a:r>
            <a:r>
              <a:rPr lang="en-US" sz="2400" dirty="0" err="1">
                <a:solidFill>
                  <a:prstClr val="black"/>
                </a:solidFill>
                <a:latin typeface="Cambria" panose="02040503050406030204" pitchFamily="18" charset="0"/>
                <a:cs typeface="Calibri"/>
              </a:rPr>
              <a:t>của</a:t>
            </a:r>
            <a:r>
              <a:rPr lang="en-US" sz="2400" dirty="0">
                <a:solidFill>
                  <a:prstClr val="black"/>
                </a:solidFill>
                <a:latin typeface="Cambria" panose="02040503050406030204" pitchFamily="18" charset="0"/>
                <a:cs typeface="Calibri"/>
              </a:rPr>
              <a:t> </a:t>
            </a:r>
            <a:r>
              <a:rPr lang="en-US" sz="2400" dirty="0" err="1">
                <a:solidFill>
                  <a:prstClr val="black"/>
                </a:solidFill>
                <a:latin typeface="Cambria" panose="02040503050406030204" pitchFamily="18" charset="0"/>
                <a:cs typeface="Calibri"/>
              </a:rPr>
              <a:t>thuốc</a:t>
            </a:r>
            <a:r>
              <a:rPr lang="en-US" sz="2400" dirty="0">
                <a:solidFill>
                  <a:prstClr val="black"/>
                </a:solidFill>
                <a:latin typeface="Cambria" panose="02040503050406030204" pitchFamily="18" charset="0"/>
                <a:cs typeface="Calibri"/>
              </a:rPr>
              <a:t> </a:t>
            </a:r>
            <a:r>
              <a:rPr lang="en-US" sz="2400" dirty="0" err="1">
                <a:solidFill>
                  <a:prstClr val="black"/>
                </a:solidFill>
                <a:latin typeface="Cambria" panose="02040503050406030204" pitchFamily="18" charset="0"/>
                <a:cs typeface="Calibri"/>
              </a:rPr>
              <a:t>nung</a:t>
            </a:r>
            <a:r>
              <a:rPr lang="en-US" sz="2400" dirty="0">
                <a:solidFill>
                  <a:prstClr val="black"/>
                </a:solidFill>
                <a:latin typeface="Cambria" panose="02040503050406030204" pitchFamily="18" charset="0"/>
                <a:cs typeface="Calibri"/>
              </a:rPr>
              <a:t> </a:t>
            </a:r>
            <a:r>
              <a:rPr lang="en-US" sz="2400" b="1" spc="-10" dirty="0" err="1">
                <a:solidFill>
                  <a:srgbClr val="0070C0"/>
                </a:solidFill>
                <a:latin typeface="Cambria" panose="02040503050406030204" pitchFamily="18" charset="0"/>
                <a:cs typeface="Calibri"/>
              </a:rPr>
              <a:t>còn</a:t>
            </a:r>
            <a:r>
              <a:rPr lang="en-US" sz="2400" b="1" spc="-10" dirty="0">
                <a:solidFill>
                  <a:srgbClr val="0070C0"/>
                </a:solidFill>
                <a:latin typeface="Cambria" panose="02040503050406030204" pitchFamily="18" charset="0"/>
                <a:cs typeface="Calibri"/>
              </a:rPr>
              <a:t> </a:t>
            </a:r>
            <a:r>
              <a:rPr lang="en-US" sz="2400" b="1" spc="-10" dirty="0" err="1">
                <a:solidFill>
                  <a:srgbClr val="0070C0"/>
                </a:solidFill>
                <a:latin typeface="Cambria" panose="02040503050406030204" pitchFamily="18" charset="0"/>
                <a:cs typeface="Calibri"/>
              </a:rPr>
              <a:t>ch</a:t>
            </a:r>
            <a:r>
              <a:rPr lang="vi-VN" sz="2400" b="1" spc="-10" dirty="0">
                <a:solidFill>
                  <a:srgbClr val="0070C0"/>
                </a:solidFill>
                <a:latin typeface="Cambria" panose="02040503050406030204" pitchFamily="18" charset="0"/>
                <a:cs typeface="Calibri"/>
              </a:rPr>
              <a:t>ư</a:t>
            </a:r>
            <a:r>
              <a:rPr lang="en-US" sz="2400" b="1" spc="-10" dirty="0">
                <a:solidFill>
                  <a:srgbClr val="0070C0"/>
                </a:solidFill>
                <a:latin typeface="Cambria" panose="02040503050406030204" pitchFamily="18" charset="0"/>
                <a:cs typeface="Calibri"/>
              </a:rPr>
              <a:t>a đ</a:t>
            </a:r>
            <a:r>
              <a:rPr lang="vi-VN" sz="2400" b="1" spc="-10" dirty="0">
                <a:solidFill>
                  <a:srgbClr val="0070C0"/>
                </a:solidFill>
                <a:latin typeface="Cambria" panose="02040503050406030204" pitchFamily="18" charset="0"/>
                <a:cs typeface="Calibri"/>
              </a:rPr>
              <a:t>ư</a:t>
            </a:r>
            <a:r>
              <a:rPr lang="en-US" sz="2400" b="1" spc="-10" dirty="0" err="1">
                <a:solidFill>
                  <a:srgbClr val="0070C0"/>
                </a:solidFill>
                <a:latin typeface="Cambria" panose="02040503050406030204" pitchFamily="18" charset="0"/>
                <a:cs typeface="Calibri"/>
              </a:rPr>
              <a:t>ợc</a:t>
            </a:r>
            <a:r>
              <a:rPr lang="en-US" sz="2400" b="1" spc="-10" dirty="0">
                <a:solidFill>
                  <a:srgbClr val="0070C0"/>
                </a:solidFill>
                <a:latin typeface="Cambria" panose="02040503050406030204" pitchFamily="18" charset="0"/>
                <a:cs typeface="Calibri"/>
              </a:rPr>
              <a:t> </a:t>
            </a:r>
            <a:r>
              <a:rPr lang="en-US" sz="2400" b="1" spc="-10" dirty="0" err="1">
                <a:solidFill>
                  <a:srgbClr val="0070C0"/>
                </a:solidFill>
                <a:latin typeface="Cambria" panose="02040503050406030204" pitchFamily="18" charset="0"/>
                <a:cs typeface="Calibri"/>
              </a:rPr>
              <a:t>biết</a:t>
            </a:r>
            <a:r>
              <a:rPr sz="2400" dirty="0">
                <a:solidFill>
                  <a:prstClr val="black"/>
                </a:solidFill>
                <a:latin typeface="Cambria" panose="02040503050406030204" pitchFamily="18" charset="0"/>
                <a:cs typeface="Calibri"/>
              </a:rPr>
              <a:t>.</a:t>
            </a:r>
            <a:r>
              <a:rPr lang="en-US" sz="2400" dirty="0">
                <a:solidFill>
                  <a:prstClr val="black"/>
                </a:solidFill>
                <a:latin typeface="Cambria" panose="02040503050406030204" pitchFamily="18" charset="0"/>
                <a:cs typeface="Calibri"/>
              </a:rPr>
              <a:t> </a:t>
            </a:r>
            <a:r>
              <a:rPr lang="en-US" sz="2400" dirty="0" err="1">
                <a:solidFill>
                  <a:prstClr val="black"/>
                </a:solidFill>
                <a:latin typeface="Cambria" panose="02040503050406030204" pitchFamily="18" charset="0"/>
                <a:cs typeface="Calibri"/>
              </a:rPr>
              <a:t>Không</a:t>
            </a:r>
            <a:r>
              <a:rPr lang="en-US" sz="2400" dirty="0">
                <a:solidFill>
                  <a:prstClr val="black"/>
                </a:solidFill>
                <a:latin typeface="Cambria" panose="02040503050406030204" pitchFamily="18" charset="0"/>
                <a:cs typeface="Calibri"/>
              </a:rPr>
              <a:t> </a:t>
            </a:r>
            <a:r>
              <a:rPr lang="en-US" sz="2400" dirty="0" err="1">
                <a:solidFill>
                  <a:prstClr val="black"/>
                </a:solidFill>
                <a:latin typeface="Cambria" panose="02040503050406030204" pitchFamily="18" charset="0"/>
                <a:cs typeface="Calibri"/>
              </a:rPr>
              <a:t>đủ</a:t>
            </a:r>
            <a:r>
              <a:rPr lang="en-US" sz="2400" dirty="0">
                <a:solidFill>
                  <a:prstClr val="black"/>
                </a:solidFill>
                <a:latin typeface="Cambria" panose="02040503050406030204" pitchFamily="18" charset="0"/>
                <a:cs typeface="Calibri"/>
              </a:rPr>
              <a:t> </a:t>
            </a:r>
            <a:r>
              <a:rPr lang="en-US" sz="2400" dirty="0" err="1">
                <a:solidFill>
                  <a:prstClr val="black"/>
                </a:solidFill>
                <a:latin typeface="Cambria" panose="02040503050406030204" pitchFamily="18" charset="0"/>
                <a:cs typeface="Calibri"/>
              </a:rPr>
              <a:t>bằng</a:t>
            </a:r>
            <a:r>
              <a:rPr lang="en-US" sz="2400" dirty="0">
                <a:solidFill>
                  <a:prstClr val="black"/>
                </a:solidFill>
                <a:latin typeface="Cambria" panose="02040503050406030204" pitchFamily="18" charset="0"/>
                <a:cs typeface="Calibri"/>
              </a:rPr>
              <a:t> </a:t>
            </a:r>
            <a:r>
              <a:rPr lang="en-US" sz="2400" dirty="0" err="1">
                <a:solidFill>
                  <a:prstClr val="black"/>
                </a:solidFill>
                <a:latin typeface="Cambria" panose="02040503050406030204" pitchFamily="18" charset="0"/>
                <a:cs typeface="Calibri"/>
              </a:rPr>
              <a:t>chứng</a:t>
            </a:r>
            <a:r>
              <a:rPr lang="en-US" sz="2400" dirty="0">
                <a:solidFill>
                  <a:prstClr val="black"/>
                </a:solidFill>
                <a:latin typeface="Cambria" panose="02040503050406030204" pitchFamily="18" charset="0"/>
                <a:cs typeface="Calibri"/>
              </a:rPr>
              <a:t> </a:t>
            </a:r>
            <a:r>
              <a:rPr lang="en-US" sz="2400" dirty="0" err="1">
                <a:solidFill>
                  <a:prstClr val="black"/>
                </a:solidFill>
                <a:latin typeface="Cambria" panose="02040503050406030204" pitchFamily="18" charset="0"/>
                <a:cs typeface="Calibri"/>
              </a:rPr>
              <a:t>về</a:t>
            </a:r>
            <a:r>
              <a:rPr lang="en-US" sz="2400" dirty="0">
                <a:solidFill>
                  <a:prstClr val="black"/>
                </a:solidFill>
                <a:latin typeface="Cambria" panose="02040503050406030204" pitchFamily="18" charset="0"/>
                <a:cs typeface="Calibri"/>
              </a:rPr>
              <a:t> </a:t>
            </a:r>
            <a:r>
              <a:rPr lang="en-US" sz="2400" dirty="0" err="1">
                <a:solidFill>
                  <a:prstClr val="black"/>
                </a:solidFill>
                <a:latin typeface="Cambria" panose="02040503050406030204" pitchFamily="18" charset="0"/>
                <a:cs typeface="Calibri"/>
              </a:rPr>
              <a:t>về</a:t>
            </a:r>
            <a:r>
              <a:rPr lang="en-US" sz="2400" dirty="0">
                <a:solidFill>
                  <a:prstClr val="black"/>
                </a:solidFill>
                <a:latin typeface="Cambria" panose="02040503050406030204" pitchFamily="18" charset="0"/>
                <a:cs typeface="Calibri"/>
              </a:rPr>
              <a:t> </a:t>
            </a:r>
            <a:r>
              <a:rPr lang="en-US" sz="2400" dirty="0" err="1">
                <a:solidFill>
                  <a:prstClr val="black"/>
                </a:solidFill>
                <a:latin typeface="Cambria" panose="02040503050406030204" pitchFamily="18" charset="0"/>
                <a:cs typeface="Calibri"/>
              </a:rPr>
              <a:t>nguy</a:t>
            </a:r>
            <a:r>
              <a:rPr lang="en-US" sz="2400" dirty="0">
                <a:solidFill>
                  <a:prstClr val="black"/>
                </a:solidFill>
                <a:latin typeface="Cambria" panose="02040503050406030204" pitchFamily="18" charset="0"/>
                <a:cs typeface="Calibri"/>
              </a:rPr>
              <a:t> c</a:t>
            </a:r>
            <a:r>
              <a:rPr lang="vi-VN" sz="2400" dirty="0">
                <a:solidFill>
                  <a:prstClr val="black"/>
                </a:solidFill>
                <a:latin typeface="Cambria" panose="02040503050406030204" pitchFamily="18" charset="0"/>
                <a:cs typeface="Calibri"/>
              </a:rPr>
              <a:t>ơ</a:t>
            </a:r>
            <a:r>
              <a:rPr lang="en-US" sz="2400" dirty="0">
                <a:solidFill>
                  <a:prstClr val="black"/>
                </a:solidFill>
                <a:latin typeface="Cambria" panose="02040503050406030204" pitchFamily="18" charset="0"/>
                <a:cs typeface="Calibri"/>
              </a:rPr>
              <a:t> </a:t>
            </a:r>
            <a:r>
              <a:rPr lang="en-US" sz="2400" dirty="0" err="1">
                <a:solidFill>
                  <a:prstClr val="black"/>
                </a:solidFill>
                <a:latin typeface="Cambria" panose="02040503050406030204" pitchFamily="18" charset="0"/>
                <a:cs typeface="Calibri"/>
              </a:rPr>
              <a:t>tuyệt</a:t>
            </a:r>
            <a:r>
              <a:rPr lang="en-US" sz="2400" dirty="0">
                <a:solidFill>
                  <a:prstClr val="black"/>
                </a:solidFill>
                <a:latin typeface="Cambria" panose="02040503050406030204" pitchFamily="18" charset="0"/>
                <a:cs typeface="Calibri"/>
              </a:rPr>
              <a:t> </a:t>
            </a:r>
            <a:r>
              <a:rPr lang="en-US" sz="2400" dirty="0" err="1">
                <a:solidFill>
                  <a:prstClr val="black"/>
                </a:solidFill>
                <a:latin typeface="Cambria" panose="02040503050406030204" pitchFamily="18" charset="0"/>
                <a:cs typeface="Calibri"/>
              </a:rPr>
              <a:t>đối</a:t>
            </a:r>
            <a:r>
              <a:rPr lang="en-US" sz="2400" dirty="0">
                <a:solidFill>
                  <a:prstClr val="black"/>
                </a:solidFill>
                <a:latin typeface="Cambria" panose="02040503050406030204" pitchFamily="18" charset="0"/>
                <a:cs typeface="Calibri"/>
              </a:rPr>
              <a:t> hay t</a:t>
            </a:r>
            <a:r>
              <a:rPr lang="vi-VN" sz="2400" dirty="0">
                <a:solidFill>
                  <a:prstClr val="black"/>
                </a:solidFill>
                <a:latin typeface="Cambria" panose="02040503050406030204" pitchFamily="18" charset="0"/>
                <a:cs typeface="Calibri"/>
              </a:rPr>
              <a:t>ư</a:t>
            </a:r>
            <a:r>
              <a:rPr lang="en-US" sz="2400" dirty="0" err="1">
                <a:solidFill>
                  <a:prstClr val="black"/>
                </a:solidFill>
                <a:latin typeface="Cambria" panose="02040503050406030204" pitchFamily="18" charset="0"/>
                <a:cs typeface="Calibri"/>
              </a:rPr>
              <a:t>ơng</a:t>
            </a:r>
            <a:r>
              <a:rPr lang="en-US" sz="2400" dirty="0">
                <a:solidFill>
                  <a:prstClr val="black"/>
                </a:solidFill>
                <a:latin typeface="Cambria" panose="02040503050406030204" pitchFamily="18" charset="0"/>
                <a:cs typeface="Calibri"/>
              </a:rPr>
              <a:t> đối</a:t>
            </a:r>
            <a:r>
              <a:rPr sz="2400" dirty="0">
                <a:solidFill>
                  <a:prstClr val="black"/>
                </a:solidFill>
                <a:latin typeface="Cambria" panose="02040503050406030204" pitchFamily="18" charset="0"/>
                <a:cs typeface="Calibri"/>
              </a:rPr>
              <a:t>.</a:t>
            </a:r>
            <a:r>
              <a:rPr lang="en-US" sz="2400" dirty="0">
                <a:solidFill>
                  <a:prstClr val="black"/>
                </a:solidFill>
                <a:latin typeface="Cambria" panose="02040503050406030204" pitchFamily="18" charset="0"/>
                <a:cs typeface="Calibri"/>
              </a:rPr>
              <a:t> Dựa vào các chất có trong HTPs có thể kết luận tác hại giống </a:t>
            </a:r>
            <a:r>
              <a:rPr lang="en-US" sz="2400" dirty="0" err="1">
                <a:solidFill>
                  <a:prstClr val="black"/>
                </a:solidFill>
                <a:latin typeface="Cambria" panose="02040503050406030204" pitchFamily="18" charset="0"/>
                <a:cs typeface="Calibri"/>
              </a:rPr>
              <a:t>nh</a:t>
            </a:r>
            <a:r>
              <a:rPr lang="vi-VN" sz="2400" dirty="0">
                <a:solidFill>
                  <a:prstClr val="black"/>
                </a:solidFill>
                <a:latin typeface="Cambria" panose="02040503050406030204" pitchFamily="18" charset="0"/>
                <a:cs typeface="Calibri"/>
              </a:rPr>
              <a:t>ư</a:t>
            </a:r>
            <a:r>
              <a:rPr lang="en-US" sz="2400" dirty="0">
                <a:solidFill>
                  <a:prstClr val="black"/>
                </a:solidFill>
                <a:latin typeface="Cambria" panose="02040503050406030204" pitchFamily="18" charset="0"/>
                <a:cs typeface="Calibri"/>
              </a:rPr>
              <a:t> thuốc lá thông </a:t>
            </a:r>
            <a:r>
              <a:rPr lang="en-US" sz="2400" dirty="0" err="1">
                <a:solidFill>
                  <a:prstClr val="black"/>
                </a:solidFill>
                <a:latin typeface="Cambria" panose="02040503050406030204" pitchFamily="18" charset="0"/>
                <a:cs typeface="Calibri"/>
              </a:rPr>
              <a:t>th</a:t>
            </a:r>
            <a:r>
              <a:rPr lang="vi-VN" sz="2400" dirty="0">
                <a:solidFill>
                  <a:prstClr val="black"/>
                </a:solidFill>
                <a:latin typeface="Cambria" panose="02040503050406030204" pitchFamily="18" charset="0"/>
                <a:cs typeface="Calibri"/>
              </a:rPr>
              <a:t>ư</a:t>
            </a:r>
            <a:r>
              <a:rPr lang="en-US" sz="2400" dirty="0" err="1">
                <a:solidFill>
                  <a:prstClr val="black"/>
                </a:solidFill>
                <a:latin typeface="Cambria" panose="02040503050406030204" pitchFamily="18" charset="0"/>
                <a:cs typeface="Calibri"/>
              </a:rPr>
              <a:t>ờng</a:t>
            </a:r>
            <a:r>
              <a:rPr lang="en-US" sz="2400" dirty="0">
                <a:solidFill>
                  <a:prstClr val="black"/>
                </a:solidFill>
                <a:latin typeface="Cambria" panose="02040503050406030204" pitchFamily="18" charset="0"/>
                <a:cs typeface="Calibri"/>
              </a:rPr>
              <a:t>.</a:t>
            </a:r>
            <a:endParaRPr sz="2400" dirty="0">
              <a:solidFill>
                <a:prstClr val="black"/>
              </a:solidFill>
              <a:latin typeface="Cambria" panose="02040503050406030204" pitchFamily="18" charset="0"/>
              <a:cs typeface="Calibri"/>
            </a:endParaRPr>
          </a:p>
        </p:txBody>
      </p:sp>
    </p:spTree>
    <p:extLst>
      <p:ext uri="{BB962C8B-B14F-4D97-AF65-F5344CB8AC3E}">
        <p14:creationId xmlns:p14="http://schemas.microsoft.com/office/powerpoint/2010/main" val="30322048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a:xfrm>
            <a:off x="381000" y="231775"/>
            <a:ext cx="8229600" cy="1139825"/>
          </a:xfrm>
        </p:spPr>
        <p:txBody>
          <a:bodyPr>
            <a:noAutofit/>
          </a:bodyPr>
          <a:lstStyle/>
          <a:p>
            <a:pPr eaLnBrk="1" hangingPunct="1">
              <a:defRPr/>
            </a:pPr>
            <a:r>
              <a:rPr lang="en-GB" sz="3600" b="1" dirty="0">
                <a:effectLst>
                  <a:outerShdw blurRad="38100" dist="38100" dir="2700000" algn="tl">
                    <a:srgbClr val="FFFFFF"/>
                  </a:outerShdw>
                </a:effectLst>
                <a:ea typeface="Verdana" pitchFamily="34" charset="0"/>
                <a:cs typeface="Arial" pitchFamily="34" charset="0"/>
              </a:rPr>
              <a:t>CHUNG TAY VÌ MỘT THẾ GIỚI KHÔNG KHÓI THUỐC</a:t>
            </a:r>
            <a:endParaRPr lang="en-US" sz="3600" b="1" dirty="0">
              <a:effectLst>
                <a:outerShdw blurRad="38100" dist="38100" dir="2700000" algn="tl">
                  <a:srgbClr val="FFFFFF"/>
                </a:outerShdw>
              </a:effectLst>
              <a:ea typeface="Verdana" pitchFamily="34" charset="0"/>
              <a:cs typeface="Arial" pitchFamily="34" charset="0"/>
            </a:endParaRPr>
          </a:p>
        </p:txBody>
      </p:sp>
      <p:pic>
        <p:nvPicPr>
          <p:cNvPr id="83971" name="Picture 3" descr="j0430642"/>
          <p:cNvPicPr>
            <a:picLocks noChangeAspect="1" noChangeArrowheads="1"/>
          </p:cNvPicPr>
          <p:nvPr/>
        </p:nvPicPr>
        <p:blipFill>
          <a:blip r:embed="rId2" cstate="print"/>
          <a:srcRect/>
          <a:stretch>
            <a:fillRect/>
          </a:stretch>
        </p:blipFill>
        <p:spPr bwMode="auto">
          <a:xfrm>
            <a:off x="685800" y="1641475"/>
            <a:ext cx="7751763" cy="4683125"/>
          </a:xfrm>
          <a:prstGeom prst="rect">
            <a:avLst/>
          </a:prstGeom>
          <a:noFill/>
          <a:ln w="9525">
            <a:noFill/>
            <a:miter lim="800000"/>
            <a:headEnd/>
            <a:tailEnd/>
          </a:ln>
        </p:spPr>
      </p:pic>
    </p:spTree>
    <p:extLst>
      <p:ext uri="{BB962C8B-B14F-4D97-AF65-F5344CB8AC3E}">
        <p14:creationId xmlns:p14="http://schemas.microsoft.com/office/powerpoint/2010/main" val="3787272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152400"/>
            <a:ext cx="8183562" cy="1050925"/>
          </a:xfrm>
        </p:spPr>
        <p:txBody>
          <a:bodyPr>
            <a:normAutofit/>
          </a:bodyPr>
          <a:lstStyle/>
          <a:p>
            <a:pPr eaLnBrk="1" hangingPunct="1">
              <a:defRPr/>
            </a:pPr>
            <a:r>
              <a:rPr lang="en-US" sz="3200" b="1" dirty="0" err="1">
                <a:ea typeface="MS PGothic" pitchFamily="34" charset="-128"/>
              </a:rPr>
              <a:t>Thực</a:t>
            </a:r>
            <a:r>
              <a:rPr lang="en-US" sz="3200" b="1" dirty="0">
                <a:ea typeface="MS PGothic" pitchFamily="34" charset="-128"/>
              </a:rPr>
              <a:t> </a:t>
            </a:r>
            <a:r>
              <a:rPr lang="en-US" sz="3200" b="1" dirty="0" err="1">
                <a:ea typeface="MS PGothic" pitchFamily="34" charset="-128"/>
              </a:rPr>
              <a:t>trạng</a:t>
            </a:r>
            <a:r>
              <a:rPr lang="en-US" sz="3200" b="1" dirty="0">
                <a:ea typeface="MS PGothic" pitchFamily="34" charset="-128"/>
              </a:rPr>
              <a:t> </a:t>
            </a:r>
            <a:r>
              <a:rPr lang="en-US" sz="3200" b="1" dirty="0" err="1">
                <a:ea typeface="MS PGothic" pitchFamily="34" charset="-128"/>
              </a:rPr>
              <a:t>sử</a:t>
            </a:r>
            <a:r>
              <a:rPr lang="en-US" sz="3200" b="1" dirty="0">
                <a:ea typeface="MS PGothic" pitchFamily="34" charset="-128"/>
              </a:rPr>
              <a:t> </a:t>
            </a:r>
            <a:r>
              <a:rPr lang="en-US" sz="3200" b="1" dirty="0" err="1">
                <a:ea typeface="MS PGothic" pitchFamily="34" charset="-128"/>
              </a:rPr>
              <a:t>dụng</a:t>
            </a:r>
            <a:r>
              <a:rPr lang="en-US" sz="3200" b="1" dirty="0">
                <a:ea typeface="MS PGothic" pitchFamily="34" charset="-128"/>
              </a:rPr>
              <a:t> </a:t>
            </a:r>
            <a:r>
              <a:rPr lang="en-US" sz="3200" b="1" dirty="0" err="1">
                <a:ea typeface="MS PGothic" pitchFamily="34" charset="-128"/>
              </a:rPr>
              <a:t>thuốc</a:t>
            </a:r>
            <a:r>
              <a:rPr lang="en-US" sz="3200" b="1" dirty="0">
                <a:ea typeface="MS PGothic" pitchFamily="34" charset="-128"/>
              </a:rPr>
              <a:t> </a:t>
            </a:r>
            <a:r>
              <a:rPr lang="en-US" sz="3200" b="1" dirty="0" err="1">
                <a:ea typeface="MS PGothic" pitchFamily="34" charset="-128"/>
              </a:rPr>
              <a:t>lá</a:t>
            </a:r>
            <a:r>
              <a:rPr lang="en-US" sz="3200" b="1" dirty="0">
                <a:ea typeface="MS PGothic" pitchFamily="34" charset="-128"/>
              </a:rPr>
              <a:t> </a:t>
            </a:r>
            <a:r>
              <a:rPr lang="en-US" sz="3200" b="1" dirty="0" err="1">
                <a:ea typeface="MS PGothic" pitchFamily="34" charset="-128"/>
              </a:rPr>
              <a:t>tại</a:t>
            </a:r>
            <a:r>
              <a:rPr lang="en-US" sz="3200" b="1" dirty="0">
                <a:ea typeface="MS PGothic" pitchFamily="34" charset="-128"/>
              </a:rPr>
              <a:t> </a:t>
            </a:r>
            <a:r>
              <a:rPr lang="en-US" sz="3200" b="1" dirty="0" err="1">
                <a:ea typeface="MS PGothic" pitchFamily="34" charset="-128"/>
              </a:rPr>
              <a:t>Việt</a:t>
            </a:r>
            <a:r>
              <a:rPr lang="en-US" sz="3200" b="1" dirty="0">
                <a:ea typeface="MS PGothic" pitchFamily="34" charset="-128"/>
              </a:rPr>
              <a:t> Nam</a:t>
            </a:r>
          </a:p>
        </p:txBody>
      </p:sp>
      <p:sp>
        <p:nvSpPr>
          <p:cNvPr id="19459" name="Content Placeholder 2"/>
          <p:cNvSpPr>
            <a:spLocks noGrp="1"/>
          </p:cNvSpPr>
          <p:nvPr>
            <p:ph idx="1"/>
          </p:nvPr>
        </p:nvSpPr>
        <p:spPr>
          <a:xfrm>
            <a:off x="3733800" y="1447800"/>
            <a:ext cx="5396753" cy="4572000"/>
          </a:xfrm>
        </p:spPr>
        <p:txBody>
          <a:bodyPr>
            <a:noAutofit/>
          </a:bodyPr>
          <a:lstStyle/>
          <a:p>
            <a:pPr marL="265113" indent="-265113" algn="just" eaLnBrk="1" hangingPunct="1">
              <a:spcBef>
                <a:spcPts val="600"/>
              </a:spcBef>
              <a:spcAft>
                <a:spcPts val="600"/>
              </a:spcAft>
            </a:pPr>
            <a:r>
              <a:rPr lang="en-US" altLang="en-US" sz="2800" dirty="0" err="1"/>
              <a:t>Gần</a:t>
            </a:r>
            <a:r>
              <a:rPr lang="en-US" altLang="en-US" sz="2800" dirty="0"/>
              <a:t> </a:t>
            </a:r>
            <a:r>
              <a:rPr lang="en-US" altLang="en-US" sz="2800" dirty="0" err="1"/>
              <a:t>một</a:t>
            </a:r>
            <a:r>
              <a:rPr lang="en-US" altLang="en-US" sz="2800" dirty="0"/>
              <a:t> </a:t>
            </a:r>
            <a:r>
              <a:rPr lang="en-US" altLang="en-US" sz="2800" dirty="0" err="1"/>
              <a:t>nửa</a:t>
            </a:r>
            <a:r>
              <a:rPr lang="en-US" altLang="en-US" sz="2800" dirty="0"/>
              <a:t> </a:t>
            </a:r>
            <a:r>
              <a:rPr lang="en-US" altLang="en-US" sz="2800" dirty="0" err="1"/>
              <a:t>nam</a:t>
            </a:r>
            <a:r>
              <a:rPr lang="en-US" altLang="en-US" sz="2800" dirty="0"/>
              <a:t> </a:t>
            </a:r>
            <a:r>
              <a:rPr lang="en-US" altLang="en-US" sz="2800" dirty="0" err="1"/>
              <a:t>giới</a:t>
            </a:r>
            <a:r>
              <a:rPr lang="en-US" altLang="en-US" sz="2800" dirty="0"/>
              <a:t> </a:t>
            </a:r>
            <a:r>
              <a:rPr lang="en-US" altLang="en-US" sz="2800" dirty="0" err="1"/>
              <a:t>Việt</a:t>
            </a:r>
            <a:r>
              <a:rPr lang="en-US" altLang="en-US" sz="2800" dirty="0"/>
              <a:t> Nam </a:t>
            </a:r>
            <a:r>
              <a:rPr lang="en-US" altLang="en-US" sz="2800" dirty="0" err="1"/>
              <a:t>hút</a:t>
            </a:r>
            <a:r>
              <a:rPr lang="en-US" altLang="en-US" sz="2800" dirty="0"/>
              <a:t> </a:t>
            </a:r>
            <a:r>
              <a:rPr lang="en-US" altLang="en-US" sz="2800" dirty="0" err="1"/>
              <a:t>thuốc</a:t>
            </a:r>
            <a:r>
              <a:rPr lang="en-US" altLang="en-US" sz="2800" dirty="0"/>
              <a:t> = 45,3%, </a:t>
            </a:r>
            <a:r>
              <a:rPr lang="en-US" altLang="en-US" sz="2800" dirty="0" err="1"/>
              <a:t>tỷ</a:t>
            </a:r>
            <a:r>
              <a:rPr lang="en-US" altLang="en-US" sz="2800" dirty="0"/>
              <a:t> </a:t>
            </a:r>
            <a:r>
              <a:rPr lang="en-US" altLang="en-US" sz="2800" dirty="0" err="1"/>
              <a:t>lệ</a:t>
            </a:r>
            <a:r>
              <a:rPr lang="en-US" altLang="en-US" sz="2800" dirty="0"/>
              <a:t> </a:t>
            </a:r>
            <a:r>
              <a:rPr lang="en-US" altLang="en-US" sz="2800" dirty="0" err="1"/>
              <a:t>hút</a:t>
            </a:r>
            <a:r>
              <a:rPr lang="en-US" altLang="en-US" sz="2800" dirty="0"/>
              <a:t> </a:t>
            </a:r>
            <a:r>
              <a:rPr lang="en-US" altLang="en-US" sz="2800" dirty="0" err="1"/>
              <a:t>thuốc</a:t>
            </a:r>
            <a:r>
              <a:rPr lang="en-US" altLang="en-US" sz="2800" dirty="0"/>
              <a:t> ở </a:t>
            </a:r>
            <a:r>
              <a:rPr lang="en-US" altLang="en-US" sz="2800" dirty="0" err="1"/>
              <a:t>nư</a:t>
            </a:r>
            <a:r>
              <a:rPr lang="en-US" altLang="en-US" sz="2800" dirty="0"/>
              <a:t>̃ 1,1% (GAST 2015),</a:t>
            </a:r>
          </a:p>
          <a:p>
            <a:pPr marL="265113" indent="-265113" algn="just" eaLnBrk="1" hangingPunct="1">
              <a:spcBef>
                <a:spcPts val="600"/>
              </a:spcBef>
              <a:spcAft>
                <a:spcPts val="600"/>
              </a:spcAft>
            </a:pPr>
            <a:r>
              <a:rPr lang="en-GB" altLang="en-US" sz="2800" dirty="0"/>
              <a:t>13-15 </a:t>
            </a:r>
            <a:r>
              <a:rPr lang="en-GB" altLang="en-US" sz="2800" dirty="0" err="1"/>
              <a:t>tuổi</a:t>
            </a:r>
            <a:r>
              <a:rPr lang="en-GB" altLang="en-US" sz="2800" dirty="0"/>
              <a:t>: Nam 4,9%, </a:t>
            </a:r>
            <a:r>
              <a:rPr lang="en-GB" altLang="en-US" sz="2800" dirty="0" err="1"/>
              <a:t>nữ</a:t>
            </a:r>
            <a:r>
              <a:rPr lang="en-GB" altLang="en-US" sz="2800" dirty="0"/>
              <a:t> 0,2% </a:t>
            </a:r>
            <a:endParaRPr lang="en-US" altLang="en-US" sz="2800" dirty="0"/>
          </a:p>
          <a:p>
            <a:pPr marL="265113" indent="-265113" algn="just" eaLnBrk="1" hangingPunct="1">
              <a:spcBef>
                <a:spcPts val="600"/>
              </a:spcBef>
              <a:spcAft>
                <a:spcPts val="600"/>
              </a:spcAft>
            </a:pPr>
            <a:r>
              <a:rPr lang="en-US" altLang="en-US" sz="2800" dirty="0"/>
              <a:t>83% </a:t>
            </a:r>
            <a:r>
              <a:rPr lang="en-US" altLang="en-US" sz="2800" dirty="0" err="1"/>
              <a:t>hút</a:t>
            </a:r>
            <a:r>
              <a:rPr lang="en-US" altLang="en-US" sz="2800" dirty="0"/>
              <a:t> </a:t>
            </a:r>
            <a:r>
              <a:rPr lang="en-US" altLang="en-US" sz="2800" dirty="0" err="1"/>
              <a:t>thuốc</a:t>
            </a:r>
            <a:r>
              <a:rPr lang="en-US" altLang="en-US" sz="2800" dirty="0"/>
              <a:t> </a:t>
            </a:r>
            <a:r>
              <a:rPr lang="en-US" altLang="en-US" sz="2800" dirty="0" err="1"/>
              <a:t>lá</a:t>
            </a:r>
            <a:r>
              <a:rPr lang="en-US" altLang="en-US" sz="2800" dirty="0"/>
              <a:t> </a:t>
            </a:r>
            <a:r>
              <a:rPr lang="en-US" altLang="en-US" sz="2800" dirty="0" err="1"/>
              <a:t>và</a:t>
            </a:r>
            <a:r>
              <a:rPr lang="en-US" altLang="en-US" sz="2800" dirty="0"/>
              <a:t> 27% </a:t>
            </a:r>
            <a:r>
              <a:rPr lang="en-US" altLang="en-US" sz="2800" dirty="0" err="1"/>
              <a:t>hút</a:t>
            </a:r>
            <a:r>
              <a:rPr lang="en-US" altLang="en-US" sz="2800" dirty="0"/>
              <a:t> </a:t>
            </a:r>
            <a:r>
              <a:rPr lang="en-US" altLang="en-US" sz="2800" dirty="0" err="1"/>
              <a:t>thuốc</a:t>
            </a:r>
            <a:r>
              <a:rPr lang="en-US" altLang="en-US" sz="2800" dirty="0"/>
              <a:t> </a:t>
            </a:r>
            <a:r>
              <a:rPr lang="en-US" altLang="en-US" sz="2800" dirty="0" err="1"/>
              <a:t>lào</a:t>
            </a:r>
            <a:endParaRPr lang="en-US" altLang="en-US" sz="2800" dirty="0"/>
          </a:p>
        </p:txBody>
      </p:sp>
      <p:pic>
        <p:nvPicPr>
          <p:cNvPr id="13316" name="Picture 2" descr="http://www.tuoitrenews.vn/polopoly_fs/1.50075!/image/image.jpg_gen/derivatives/landscape_490/image.jpg"/>
          <p:cNvPicPr>
            <a:picLocks noChangeAspect="1" noChangeArrowheads="1"/>
          </p:cNvPicPr>
          <p:nvPr/>
        </p:nvPicPr>
        <p:blipFill>
          <a:blip r:embed="rId3" cstate="print"/>
          <a:srcRect/>
          <a:stretch>
            <a:fillRect/>
          </a:stretch>
        </p:blipFill>
        <p:spPr bwMode="auto">
          <a:xfrm>
            <a:off x="146117" y="1643062"/>
            <a:ext cx="3394666" cy="3843338"/>
          </a:xfrm>
          <a:prstGeom prst="rect">
            <a:avLst/>
          </a:prstGeom>
          <a:noFill/>
          <a:ln>
            <a:noFill/>
          </a:ln>
          <a:effectLst>
            <a:outerShdw blurRad="63500" dist="139700" dir="2700000" algn="tl" rotWithShape="0">
              <a:srgbClr val="333333">
                <a:alpha val="64998"/>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152401"/>
            <a:ext cx="8183562" cy="457199"/>
          </a:xfrm>
        </p:spPr>
        <p:txBody>
          <a:bodyPr>
            <a:normAutofit fontScale="90000"/>
          </a:bodyPr>
          <a:lstStyle/>
          <a:p>
            <a:pPr eaLnBrk="1" hangingPunct="1">
              <a:defRPr/>
            </a:pPr>
            <a:r>
              <a:rPr lang="en-US" sz="3200" b="1" dirty="0" err="1">
                <a:ea typeface="MS PGothic" pitchFamily="34" charset="-128"/>
              </a:rPr>
              <a:t>Lịch</a:t>
            </a:r>
            <a:r>
              <a:rPr lang="en-US" sz="3200" b="1" dirty="0">
                <a:ea typeface="MS PGothic" pitchFamily="34" charset="-128"/>
              </a:rPr>
              <a:t> </a:t>
            </a:r>
            <a:r>
              <a:rPr lang="en-US" sz="3200" b="1" dirty="0" err="1">
                <a:ea typeface="MS PGothic" pitchFamily="34" charset="-128"/>
              </a:rPr>
              <a:t>sử</a:t>
            </a:r>
            <a:r>
              <a:rPr lang="en-US" sz="3200" b="1" dirty="0">
                <a:ea typeface="MS PGothic" pitchFamily="34" charset="-128"/>
              </a:rPr>
              <a:t> </a:t>
            </a:r>
            <a:r>
              <a:rPr lang="en-US" sz="3200" b="1" dirty="0" err="1">
                <a:ea typeface="MS PGothic" pitchFamily="34" charset="-128"/>
              </a:rPr>
              <a:t>thuốc</a:t>
            </a:r>
            <a:r>
              <a:rPr lang="en-US" sz="3200" b="1" dirty="0">
                <a:ea typeface="MS PGothic" pitchFamily="34" charset="-128"/>
              </a:rPr>
              <a:t> </a:t>
            </a:r>
            <a:r>
              <a:rPr lang="en-US" sz="3200" b="1" dirty="0" err="1">
                <a:ea typeface="MS PGothic" pitchFamily="34" charset="-128"/>
              </a:rPr>
              <a:t>lá</a:t>
            </a:r>
            <a:r>
              <a:rPr lang="en-US" sz="3200" b="1" dirty="0">
                <a:ea typeface="MS PGothic" pitchFamily="34" charset="-128"/>
              </a:rPr>
              <a:t>?</a:t>
            </a:r>
          </a:p>
        </p:txBody>
      </p:sp>
      <p:sp>
        <p:nvSpPr>
          <p:cNvPr id="19459" name="Content Placeholder 2"/>
          <p:cNvSpPr>
            <a:spLocks noGrp="1"/>
          </p:cNvSpPr>
          <p:nvPr>
            <p:ph idx="1"/>
          </p:nvPr>
        </p:nvSpPr>
        <p:spPr>
          <a:xfrm>
            <a:off x="198120" y="685800"/>
            <a:ext cx="8915400" cy="5943600"/>
          </a:xfrm>
        </p:spPr>
        <p:txBody>
          <a:bodyPr>
            <a:noAutofit/>
          </a:bodyPr>
          <a:lstStyle/>
          <a:p>
            <a:pPr marL="265113" indent="-265113" algn="just">
              <a:spcBef>
                <a:spcPts val="600"/>
              </a:spcBef>
              <a:spcAft>
                <a:spcPts val="600"/>
              </a:spcAft>
            </a:pPr>
            <a:r>
              <a:rPr lang="vi-VN" sz="2000" dirty="0">
                <a:solidFill>
                  <a:srgbClr val="0A0A0A"/>
                </a:solidFill>
                <a:latin typeface="+mj-lt"/>
              </a:rPr>
              <a:t>Cây thuốc lá hoang dại đã có cách đây khoảng 4.000 năm, trùng với văn minh của người da đỏ vùng Trung và Nam Mỹ.</a:t>
            </a:r>
            <a:r>
              <a:rPr lang="vi-VN" sz="2000" dirty="0">
                <a:solidFill>
                  <a:srgbClr val="202122"/>
                </a:solidFill>
                <a:latin typeface="Arial"/>
              </a:rPr>
              <a:t> </a:t>
            </a:r>
            <a:endParaRPr lang="en-GB" sz="2000" dirty="0">
              <a:solidFill>
                <a:srgbClr val="202122"/>
              </a:solidFill>
              <a:latin typeface="Arial"/>
            </a:endParaRPr>
          </a:p>
          <a:p>
            <a:pPr marL="265113" indent="-265113" algn="just">
              <a:spcBef>
                <a:spcPts val="600"/>
              </a:spcBef>
              <a:spcAft>
                <a:spcPts val="600"/>
              </a:spcAft>
            </a:pPr>
            <a:r>
              <a:rPr lang="vi-VN" sz="2000" dirty="0">
                <a:solidFill>
                  <a:srgbClr val="202122"/>
                </a:solidFill>
                <a:latin typeface="+mj-lt"/>
              </a:rPr>
              <a:t>Các dạng thuốc lá sớm nhất tương tự như xì gà. Sau đó thuốc lá được cho rằng đã xuất hiện ở </a:t>
            </a:r>
            <a:r>
              <a:rPr lang="vi-VN" sz="2000" dirty="0">
                <a:solidFill>
                  <a:srgbClr val="0B0080"/>
                </a:solidFill>
                <a:latin typeface="+mj-lt"/>
                <a:hlinkClick r:id="rId3" tooltip="Mexico"/>
              </a:rPr>
              <a:t>Mexico</a:t>
            </a:r>
            <a:r>
              <a:rPr lang="vi-VN" sz="2000" dirty="0">
                <a:solidFill>
                  <a:srgbClr val="202122"/>
                </a:solidFill>
                <a:latin typeface="+mj-lt"/>
              </a:rPr>
              <a:t> và </a:t>
            </a:r>
            <a:r>
              <a:rPr lang="vi-VN" sz="2000" dirty="0">
                <a:solidFill>
                  <a:srgbClr val="0B0080"/>
                </a:solidFill>
                <a:latin typeface="+mj-lt"/>
                <a:hlinkClick r:id="rId4" tooltip="Trung Mỹ"/>
              </a:rPr>
              <a:t>Trung Mỹ</a:t>
            </a:r>
            <a:r>
              <a:rPr lang="vi-VN" sz="2000" dirty="0">
                <a:solidFill>
                  <a:srgbClr val="202122"/>
                </a:solidFill>
                <a:latin typeface="+mj-lt"/>
              </a:rPr>
              <a:t> vào khoảng thế kỷ thứ 9 dưới dạng ống lau sậy và ống hút thuốc.</a:t>
            </a:r>
            <a:endParaRPr lang="en-GB" sz="2000" dirty="0">
              <a:solidFill>
                <a:srgbClr val="0A0A0A"/>
              </a:solidFill>
              <a:latin typeface="+mj-lt"/>
            </a:endParaRPr>
          </a:p>
          <a:p>
            <a:pPr marL="265113" indent="-265113" algn="just">
              <a:spcBef>
                <a:spcPts val="600"/>
              </a:spcBef>
              <a:spcAft>
                <a:spcPts val="600"/>
              </a:spcAft>
            </a:pPr>
            <a:r>
              <a:rPr lang="vi-VN" sz="2000" dirty="0">
                <a:solidFill>
                  <a:srgbClr val="0A0A0A"/>
                </a:solidFill>
                <a:latin typeface="+mj-lt"/>
              </a:rPr>
              <a:t> Lịch sử chính thức của việc sản xuất thuốc lá được đánh dấu vào ngày 12⁄10⁄1492 do chuyến thám hiểm tìm ra châu Mỹ của Christopher Columbus, ông đã phát hiện thấy người bản xứ ở quần đảo Antil vừa nhảy múa, vừa hút một loại lá cuộn tròn gọi là Tabaccos.</a:t>
            </a:r>
            <a:endParaRPr lang="en-GB" sz="2000" dirty="0">
              <a:solidFill>
                <a:srgbClr val="0A0A0A"/>
              </a:solidFill>
              <a:latin typeface="+mj-lt"/>
            </a:endParaRPr>
          </a:p>
          <a:p>
            <a:pPr marL="265113" indent="-265113" algn="just">
              <a:spcBef>
                <a:spcPts val="600"/>
              </a:spcBef>
              <a:spcAft>
                <a:spcPts val="600"/>
              </a:spcAft>
            </a:pPr>
            <a:r>
              <a:rPr lang="vi-VN" sz="2000" dirty="0">
                <a:solidFill>
                  <a:srgbClr val="0A0A0A"/>
                </a:solidFill>
                <a:latin typeface="+mj-lt"/>
              </a:rPr>
              <a:t>Năm 1559, </a:t>
            </a:r>
            <a:r>
              <a:rPr lang="en-GB" sz="2000" dirty="0">
                <a:solidFill>
                  <a:srgbClr val="0A0A0A"/>
                </a:solidFill>
                <a:latin typeface="+mj-lt"/>
              </a:rPr>
              <a:t>Đ</a:t>
            </a:r>
            <a:r>
              <a:rPr lang="vi-VN" sz="2000" dirty="0">
                <a:solidFill>
                  <a:srgbClr val="0A0A0A"/>
                </a:solidFill>
                <a:latin typeface="+mj-lt"/>
              </a:rPr>
              <a:t>ại sứ người Pháp tại Lisbon, Jean Nicot là người đầu tiên trồng thuốc lá ở Bồ Đào Nha và sau đó lan ra toàn châu Âu</a:t>
            </a:r>
            <a:r>
              <a:rPr lang="en-GB" sz="2000" dirty="0">
                <a:solidFill>
                  <a:srgbClr val="0A0A0A"/>
                </a:solidFill>
                <a:latin typeface="+mj-lt"/>
              </a:rPr>
              <a:t>.</a:t>
            </a:r>
          </a:p>
          <a:p>
            <a:pPr marL="265113" indent="-265113" algn="just">
              <a:spcBef>
                <a:spcPts val="600"/>
              </a:spcBef>
              <a:spcAft>
                <a:spcPts val="600"/>
              </a:spcAft>
            </a:pPr>
            <a:r>
              <a:rPr lang="vi-VN" sz="2000" dirty="0">
                <a:solidFill>
                  <a:srgbClr val="0A0A0A"/>
                </a:solidFill>
                <a:latin typeface="+mj-lt"/>
              </a:rPr>
              <a:t>Thuốc lá được trồng ở Cuba năm 1580 và nhanh chóng mở rộng sang Guyana và Brazil. Thuốc lá được đưa vào châu Âu, châu Á, châu Phi vào nửa cuối thế kỷ 16.</a:t>
            </a:r>
            <a:endParaRPr lang="en-GB" sz="2000" dirty="0">
              <a:solidFill>
                <a:srgbClr val="0A0A0A"/>
              </a:solidFill>
              <a:latin typeface="+mj-lt"/>
            </a:endParaRPr>
          </a:p>
          <a:p>
            <a:pPr marL="265113" indent="-265113" algn="just">
              <a:spcBef>
                <a:spcPts val="600"/>
              </a:spcBef>
              <a:spcAft>
                <a:spcPts val="600"/>
              </a:spcAft>
            </a:pPr>
            <a:r>
              <a:rPr lang="vi-VN" sz="2000" dirty="0">
                <a:solidFill>
                  <a:srgbClr val="0A0A0A"/>
                </a:solidFill>
                <a:latin typeface="+mj-lt"/>
              </a:rPr>
              <a:t>Thuốc lá đã được trồng ở Trung Quốc và Nhật Bản khoảng giữa thế kỷ 17</a:t>
            </a:r>
            <a:r>
              <a:rPr lang="en-GB" sz="2000" dirty="0">
                <a:solidFill>
                  <a:srgbClr val="0A0A0A"/>
                </a:solidFill>
                <a:latin typeface="+mj-lt"/>
              </a:rPr>
              <a:t>.</a:t>
            </a:r>
          </a:p>
          <a:p>
            <a:pPr marL="265113" indent="-265113" algn="just">
              <a:spcBef>
                <a:spcPts val="600"/>
              </a:spcBef>
              <a:spcAft>
                <a:spcPts val="600"/>
              </a:spcAft>
            </a:pPr>
            <a:r>
              <a:rPr lang="vi-VN" sz="2000" dirty="0">
                <a:solidFill>
                  <a:srgbClr val="0A0A0A"/>
                </a:solidFill>
                <a:latin typeface="+mj-lt"/>
              </a:rPr>
              <a:t>Đến thế kỷ XVIII, XIX các nước Âu - Mỹ hoàn thành cách mạng công nghiệp. Ngành công nghiệp thuốc lá ra đời và thu được lợi nhuận to lớn hơn trước.</a:t>
            </a:r>
            <a:endParaRPr lang="en-US" altLang="en-US" sz="2000" dirty="0">
              <a:latin typeface="+mj-lt"/>
            </a:endParaRPr>
          </a:p>
        </p:txBody>
      </p:sp>
    </p:spTree>
    <p:extLst>
      <p:ext uri="{BB962C8B-B14F-4D97-AF65-F5344CB8AC3E}">
        <p14:creationId xmlns:p14="http://schemas.microsoft.com/office/powerpoint/2010/main" val="1888423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152401"/>
            <a:ext cx="8183562" cy="609599"/>
          </a:xfrm>
        </p:spPr>
        <p:txBody>
          <a:bodyPr>
            <a:normAutofit/>
          </a:bodyPr>
          <a:lstStyle/>
          <a:p>
            <a:pPr eaLnBrk="1" hangingPunct="1">
              <a:defRPr/>
            </a:pPr>
            <a:r>
              <a:rPr lang="en-US" sz="3200" b="1" dirty="0" err="1">
                <a:ea typeface="MS PGothic" pitchFamily="34" charset="-128"/>
              </a:rPr>
              <a:t>Lịch</a:t>
            </a:r>
            <a:r>
              <a:rPr lang="en-US" sz="3200" b="1" dirty="0">
                <a:ea typeface="MS PGothic" pitchFamily="34" charset="-128"/>
              </a:rPr>
              <a:t> </a:t>
            </a:r>
            <a:r>
              <a:rPr lang="en-US" sz="3200" b="1" dirty="0" err="1">
                <a:ea typeface="MS PGothic" pitchFamily="34" charset="-128"/>
              </a:rPr>
              <a:t>sử</a:t>
            </a:r>
            <a:r>
              <a:rPr lang="en-US" sz="3200" b="1" dirty="0">
                <a:ea typeface="MS PGothic" pitchFamily="34" charset="-128"/>
              </a:rPr>
              <a:t> </a:t>
            </a:r>
            <a:r>
              <a:rPr lang="en-US" sz="3200" b="1" dirty="0" err="1">
                <a:ea typeface="MS PGothic" pitchFamily="34" charset="-128"/>
              </a:rPr>
              <a:t>thuốc</a:t>
            </a:r>
            <a:r>
              <a:rPr lang="en-US" sz="3200" b="1" dirty="0">
                <a:ea typeface="MS PGothic" pitchFamily="34" charset="-128"/>
              </a:rPr>
              <a:t> </a:t>
            </a:r>
            <a:r>
              <a:rPr lang="en-US" sz="3200" b="1" dirty="0" err="1">
                <a:ea typeface="MS PGothic" pitchFamily="34" charset="-128"/>
              </a:rPr>
              <a:t>lá</a:t>
            </a:r>
            <a:r>
              <a:rPr lang="en-US" sz="3200" b="1" dirty="0">
                <a:ea typeface="MS PGothic" pitchFamily="34" charset="-128"/>
              </a:rPr>
              <a:t>?</a:t>
            </a:r>
          </a:p>
        </p:txBody>
      </p:sp>
      <p:sp>
        <p:nvSpPr>
          <p:cNvPr id="19459" name="Content Placeholder 2"/>
          <p:cNvSpPr>
            <a:spLocks noGrp="1"/>
          </p:cNvSpPr>
          <p:nvPr>
            <p:ph idx="1"/>
          </p:nvPr>
        </p:nvSpPr>
        <p:spPr>
          <a:xfrm>
            <a:off x="228601" y="685800"/>
            <a:ext cx="8915400" cy="5943600"/>
          </a:xfrm>
        </p:spPr>
        <p:txBody>
          <a:bodyPr>
            <a:noAutofit/>
          </a:bodyPr>
          <a:lstStyle/>
          <a:p>
            <a:pPr marL="265113" indent="-265113" algn="just">
              <a:spcBef>
                <a:spcPts val="600"/>
              </a:spcBef>
              <a:spcAft>
                <a:spcPts val="600"/>
              </a:spcAft>
            </a:pPr>
            <a:r>
              <a:rPr lang="vi-VN" sz="2000" dirty="0">
                <a:solidFill>
                  <a:srgbClr val="0A0A0A"/>
                </a:solidFill>
                <a:latin typeface="+mj-lt"/>
              </a:rPr>
              <a:t>Sau chiến tranh </a:t>
            </a:r>
            <a:r>
              <a:rPr lang="en-GB" sz="2000" dirty="0">
                <a:solidFill>
                  <a:srgbClr val="0A0A0A"/>
                </a:solidFill>
                <a:latin typeface="+mj-lt"/>
              </a:rPr>
              <a:t>TG</a:t>
            </a:r>
            <a:r>
              <a:rPr lang="vi-VN" sz="2000" dirty="0">
                <a:solidFill>
                  <a:srgbClr val="0A0A0A"/>
                </a:solidFill>
                <a:latin typeface="+mj-lt"/>
              </a:rPr>
              <a:t> thứ II, các quốc gia giành được độc lập đã quan tâm phát triển ngành công nghiệp thuốc lá như Trung Quốc, Indonesia, Philippines,</a:t>
            </a:r>
            <a:r>
              <a:rPr lang="en-GB" sz="2000" dirty="0">
                <a:solidFill>
                  <a:srgbClr val="0A0A0A"/>
                </a:solidFill>
                <a:latin typeface="+mj-lt"/>
              </a:rPr>
              <a:t> </a:t>
            </a:r>
            <a:r>
              <a:rPr lang="vi-VN" sz="2000" dirty="0">
                <a:solidFill>
                  <a:srgbClr val="0A0A0A"/>
                </a:solidFill>
                <a:latin typeface="+mj-lt"/>
              </a:rPr>
              <a:t>Việt Nam,...</a:t>
            </a:r>
            <a:endParaRPr lang="en-GB" sz="2000" dirty="0">
              <a:solidFill>
                <a:srgbClr val="0A0A0A"/>
              </a:solidFill>
              <a:latin typeface="+mj-lt"/>
            </a:endParaRPr>
          </a:p>
          <a:p>
            <a:pPr marL="265113" indent="-265113" algn="just">
              <a:spcBef>
                <a:spcPts val="600"/>
              </a:spcBef>
              <a:spcAft>
                <a:spcPts val="600"/>
              </a:spcAft>
            </a:pPr>
            <a:r>
              <a:rPr lang="vi-VN" sz="2000" dirty="0">
                <a:solidFill>
                  <a:srgbClr val="0A0A0A"/>
                </a:solidFill>
                <a:latin typeface="+mj-lt"/>
              </a:rPr>
              <a:t>Tóm tắt các giai đoạn lịch sử thuốc lá thế giới:</a:t>
            </a:r>
            <a:endParaRPr lang="en-GB" sz="2000" dirty="0">
              <a:solidFill>
                <a:srgbClr val="0A0A0A"/>
              </a:solidFill>
              <a:latin typeface="+mj-lt"/>
            </a:endParaRPr>
          </a:p>
          <a:p>
            <a:pPr marL="0" indent="0" algn="just">
              <a:spcBef>
                <a:spcPts val="600"/>
              </a:spcBef>
              <a:spcAft>
                <a:spcPts val="600"/>
              </a:spcAft>
              <a:buNone/>
            </a:pPr>
            <a:r>
              <a:rPr lang="en-GB" sz="2000" dirty="0">
                <a:solidFill>
                  <a:srgbClr val="0A0A0A"/>
                </a:solidFill>
                <a:latin typeface="+mj-lt"/>
              </a:rPr>
              <a:t> - </a:t>
            </a:r>
            <a:r>
              <a:rPr lang="vi-VN" sz="2000" dirty="0">
                <a:solidFill>
                  <a:srgbClr val="0A0A0A"/>
                </a:solidFill>
                <a:latin typeface="+mj-lt"/>
              </a:rPr>
              <a:t>Thế kỷ 17: Thời kỳ vĩ đại của tẩu thuốc.</a:t>
            </a:r>
          </a:p>
          <a:p>
            <a:pPr marL="0" indent="0" algn="just">
              <a:buNone/>
            </a:pPr>
            <a:r>
              <a:rPr lang="en-GB" sz="2000" dirty="0">
                <a:solidFill>
                  <a:srgbClr val="0A0A0A"/>
                </a:solidFill>
                <a:latin typeface="+mj-lt"/>
              </a:rPr>
              <a:t> - </a:t>
            </a:r>
            <a:r>
              <a:rPr lang="vi-VN" sz="2000" dirty="0">
                <a:solidFill>
                  <a:srgbClr val="0A0A0A"/>
                </a:solidFill>
                <a:latin typeface="+mj-lt"/>
              </a:rPr>
              <a:t>Thế kỷ 18: Thuốc lá hít thống trị.</a:t>
            </a:r>
          </a:p>
          <a:p>
            <a:pPr marL="0" indent="0" algn="just">
              <a:buNone/>
            </a:pPr>
            <a:r>
              <a:rPr lang="en-GB" sz="2000" dirty="0">
                <a:solidFill>
                  <a:srgbClr val="0A0A0A"/>
                </a:solidFill>
                <a:latin typeface="+mj-lt"/>
              </a:rPr>
              <a:t> - </a:t>
            </a:r>
            <a:r>
              <a:rPr lang="vi-VN" sz="2000" dirty="0">
                <a:solidFill>
                  <a:srgbClr val="0A0A0A"/>
                </a:solidFill>
                <a:latin typeface="+mj-lt"/>
              </a:rPr>
              <a:t>Thế kỷ 19: Thời đại của thuốc lá xì gà.</a:t>
            </a:r>
          </a:p>
          <a:p>
            <a:pPr marL="0" indent="0" algn="just">
              <a:buNone/>
            </a:pPr>
            <a:r>
              <a:rPr lang="en-GB" sz="2000" dirty="0">
                <a:solidFill>
                  <a:srgbClr val="0A0A0A"/>
                </a:solidFill>
                <a:latin typeface="+mj-lt"/>
              </a:rPr>
              <a:t> - </a:t>
            </a:r>
            <a:r>
              <a:rPr lang="vi-VN" sz="2000" dirty="0">
                <a:solidFill>
                  <a:srgbClr val="0A0A0A"/>
                </a:solidFill>
                <a:latin typeface="+mj-lt"/>
              </a:rPr>
              <a:t>Thế kỷ 20: Sự nổi dậy của thốc lá điếu</a:t>
            </a:r>
            <a:endParaRPr lang="en-GB" sz="2000" dirty="0">
              <a:solidFill>
                <a:srgbClr val="0A0A0A"/>
              </a:solidFill>
              <a:latin typeface="+mj-lt"/>
            </a:endParaRPr>
          </a:p>
          <a:p>
            <a:pPr marL="0" indent="0" algn="just">
              <a:buNone/>
            </a:pPr>
            <a:r>
              <a:rPr lang="en-GB" sz="2000" b="0" i="0" dirty="0">
                <a:solidFill>
                  <a:srgbClr val="0A0A0A"/>
                </a:solidFill>
                <a:effectLst/>
                <a:latin typeface="+mj-lt"/>
              </a:rPr>
              <a:t> - </a:t>
            </a:r>
            <a:r>
              <a:rPr lang="en-GB" sz="2000" b="0" i="0" dirty="0" err="1">
                <a:solidFill>
                  <a:srgbClr val="0A0A0A"/>
                </a:solidFill>
                <a:effectLst/>
                <a:latin typeface="+mj-lt"/>
              </a:rPr>
              <a:t>Thế</a:t>
            </a:r>
            <a:r>
              <a:rPr lang="en-GB" sz="2000" b="0" i="0" dirty="0">
                <a:solidFill>
                  <a:srgbClr val="0A0A0A"/>
                </a:solidFill>
                <a:effectLst/>
                <a:latin typeface="+mj-lt"/>
              </a:rPr>
              <a:t> </a:t>
            </a:r>
            <a:r>
              <a:rPr lang="en-GB" sz="2000" b="0" i="0" dirty="0" err="1">
                <a:solidFill>
                  <a:srgbClr val="0A0A0A"/>
                </a:solidFill>
                <a:effectLst/>
                <a:latin typeface="+mj-lt"/>
              </a:rPr>
              <a:t>kỷ</a:t>
            </a:r>
            <a:r>
              <a:rPr lang="en-GB" sz="2000" b="0" i="0" dirty="0">
                <a:solidFill>
                  <a:srgbClr val="0A0A0A"/>
                </a:solidFill>
                <a:effectLst/>
                <a:latin typeface="+mj-lt"/>
              </a:rPr>
              <a:t> 21: </a:t>
            </a:r>
            <a:r>
              <a:rPr lang="en-GB" sz="2000" b="0" i="0" dirty="0" err="1">
                <a:solidFill>
                  <a:srgbClr val="0A0A0A"/>
                </a:solidFill>
                <a:effectLst/>
                <a:latin typeface="+mj-lt"/>
              </a:rPr>
              <a:t>Thuốc</a:t>
            </a:r>
            <a:r>
              <a:rPr lang="en-GB" sz="2000" b="0" i="0" dirty="0">
                <a:solidFill>
                  <a:srgbClr val="0A0A0A"/>
                </a:solidFill>
                <a:effectLst/>
                <a:latin typeface="+mj-lt"/>
              </a:rPr>
              <a:t> </a:t>
            </a:r>
            <a:r>
              <a:rPr lang="en-GB" sz="2000" b="0" i="0" dirty="0" err="1">
                <a:solidFill>
                  <a:srgbClr val="0A0A0A"/>
                </a:solidFill>
                <a:effectLst/>
                <a:latin typeface="+mj-lt"/>
              </a:rPr>
              <a:t>lá</a:t>
            </a:r>
            <a:r>
              <a:rPr lang="en-GB" sz="2000" b="0" i="0" dirty="0">
                <a:solidFill>
                  <a:srgbClr val="0A0A0A"/>
                </a:solidFill>
                <a:effectLst/>
                <a:latin typeface="+mj-lt"/>
              </a:rPr>
              <a:t> </a:t>
            </a:r>
            <a:r>
              <a:rPr lang="en-GB" sz="2000" b="0" i="0" dirty="0" err="1">
                <a:solidFill>
                  <a:srgbClr val="0A0A0A"/>
                </a:solidFill>
                <a:effectLst/>
                <a:latin typeface="+mj-lt"/>
              </a:rPr>
              <a:t>mới</a:t>
            </a:r>
            <a:r>
              <a:rPr lang="en-GB" sz="2000" b="0" i="0" dirty="0">
                <a:solidFill>
                  <a:srgbClr val="0A0A0A"/>
                </a:solidFill>
                <a:effectLst/>
                <a:latin typeface="+mj-lt"/>
              </a:rPr>
              <a:t> </a:t>
            </a:r>
            <a:r>
              <a:rPr lang="en-GB" sz="2000" b="0" i="0" dirty="0" err="1">
                <a:solidFill>
                  <a:srgbClr val="0A0A0A"/>
                </a:solidFill>
                <a:effectLst/>
                <a:latin typeface="+mj-lt"/>
              </a:rPr>
              <a:t>nổi</a:t>
            </a:r>
            <a:r>
              <a:rPr lang="en-GB" sz="2000" b="0" i="0" dirty="0">
                <a:solidFill>
                  <a:srgbClr val="0A0A0A"/>
                </a:solidFill>
                <a:effectLst/>
                <a:latin typeface="+mj-lt"/>
              </a:rPr>
              <a:t>: </a:t>
            </a:r>
            <a:r>
              <a:rPr lang="en-GB" sz="2000" b="0" i="0" dirty="0" err="1">
                <a:solidFill>
                  <a:srgbClr val="0A0A0A"/>
                </a:solidFill>
                <a:effectLst/>
                <a:latin typeface="+mj-lt"/>
              </a:rPr>
              <a:t>thuốc</a:t>
            </a:r>
            <a:r>
              <a:rPr lang="en-GB" sz="2000" b="0" i="0" dirty="0">
                <a:solidFill>
                  <a:srgbClr val="0A0A0A"/>
                </a:solidFill>
                <a:effectLst/>
                <a:latin typeface="+mj-lt"/>
              </a:rPr>
              <a:t> </a:t>
            </a:r>
            <a:r>
              <a:rPr lang="en-GB" sz="2000" b="0" i="0" dirty="0" err="1">
                <a:solidFill>
                  <a:srgbClr val="0A0A0A"/>
                </a:solidFill>
                <a:effectLst/>
                <a:latin typeface="+mj-lt"/>
              </a:rPr>
              <a:t>lá</a:t>
            </a:r>
            <a:r>
              <a:rPr lang="en-GB" sz="2000" b="0" i="0" dirty="0">
                <a:solidFill>
                  <a:srgbClr val="0A0A0A"/>
                </a:solidFill>
                <a:effectLst/>
                <a:latin typeface="+mj-lt"/>
              </a:rPr>
              <a:t> </a:t>
            </a:r>
            <a:r>
              <a:rPr lang="en-GB" sz="2000" b="0" i="0" dirty="0" err="1">
                <a:solidFill>
                  <a:srgbClr val="0A0A0A"/>
                </a:solidFill>
                <a:effectLst/>
                <a:latin typeface="+mj-lt"/>
              </a:rPr>
              <a:t>điện</a:t>
            </a:r>
            <a:r>
              <a:rPr lang="en-GB" sz="2000" b="0" i="0" dirty="0">
                <a:solidFill>
                  <a:srgbClr val="0A0A0A"/>
                </a:solidFill>
                <a:effectLst/>
                <a:latin typeface="+mj-lt"/>
              </a:rPr>
              <a:t> </a:t>
            </a:r>
            <a:r>
              <a:rPr lang="en-GB" sz="2000" b="0" i="0" dirty="0" err="1">
                <a:solidFill>
                  <a:srgbClr val="0A0A0A"/>
                </a:solidFill>
                <a:effectLst/>
                <a:latin typeface="+mj-lt"/>
              </a:rPr>
              <a:t>tử</a:t>
            </a:r>
            <a:r>
              <a:rPr lang="en-GB" sz="2000" b="0" i="0" dirty="0">
                <a:solidFill>
                  <a:srgbClr val="0A0A0A"/>
                </a:solidFill>
                <a:effectLst/>
                <a:latin typeface="+mj-lt"/>
              </a:rPr>
              <a:t>, </a:t>
            </a:r>
            <a:r>
              <a:rPr lang="en-GB" sz="2000" b="0" i="0" dirty="0" err="1">
                <a:solidFill>
                  <a:srgbClr val="0A0A0A"/>
                </a:solidFill>
                <a:effectLst/>
                <a:latin typeface="+mj-lt"/>
              </a:rPr>
              <a:t>thuốc</a:t>
            </a:r>
            <a:r>
              <a:rPr lang="en-GB" sz="2000" b="0" i="0" dirty="0">
                <a:solidFill>
                  <a:srgbClr val="0A0A0A"/>
                </a:solidFill>
                <a:effectLst/>
                <a:latin typeface="+mj-lt"/>
              </a:rPr>
              <a:t> </a:t>
            </a:r>
            <a:r>
              <a:rPr lang="en-GB" sz="2000" b="0" i="0" dirty="0" err="1">
                <a:solidFill>
                  <a:srgbClr val="0A0A0A"/>
                </a:solidFill>
                <a:effectLst/>
                <a:latin typeface="+mj-lt"/>
              </a:rPr>
              <a:t>lá</a:t>
            </a:r>
            <a:r>
              <a:rPr lang="en-GB" sz="2000" b="0" i="0" dirty="0">
                <a:solidFill>
                  <a:srgbClr val="0A0A0A"/>
                </a:solidFill>
                <a:effectLst/>
                <a:latin typeface="+mj-lt"/>
              </a:rPr>
              <a:t> </a:t>
            </a:r>
            <a:r>
              <a:rPr lang="en-GB" sz="2000" b="0" i="0" dirty="0" err="1">
                <a:solidFill>
                  <a:srgbClr val="0A0A0A"/>
                </a:solidFill>
                <a:effectLst/>
                <a:latin typeface="+mj-lt"/>
              </a:rPr>
              <a:t>nung</a:t>
            </a:r>
            <a:r>
              <a:rPr lang="en-GB" sz="2000" b="0" i="0" dirty="0">
                <a:solidFill>
                  <a:srgbClr val="0A0A0A"/>
                </a:solidFill>
                <a:effectLst/>
                <a:latin typeface="+mj-lt"/>
              </a:rPr>
              <a:t> </a:t>
            </a:r>
            <a:r>
              <a:rPr lang="en-GB" sz="2000" b="0" i="0" dirty="0" err="1">
                <a:solidFill>
                  <a:srgbClr val="0A0A0A"/>
                </a:solidFill>
                <a:effectLst/>
                <a:latin typeface="+mj-lt"/>
              </a:rPr>
              <a:t>nóng</a:t>
            </a:r>
            <a:r>
              <a:rPr lang="en-GB" sz="2000" b="0" i="0" dirty="0">
                <a:solidFill>
                  <a:srgbClr val="0A0A0A"/>
                </a:solidFill>
                <a:effectLst/>
                <a:latin typeface="+mj-lt"/>
              </a:rPr>
              <a:t>,…</a:t>
            </a:r>
            <a:endParaRPr lang="vi-VN" sz="2000" b="0" i="0" dirty="0">
              <a:solidFill>
                <a:srgbClr val="0A0A0A"/>
              </a:solidFill>
              <a:effectLst/>
              <a:latin typeface="+mj-lt"/>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1523999"/>
            <a:ext cx="1828800"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907536"/>
            <a:ext cx="2209800" cy="2417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1524000"/>
            <a:ext cx="1600200"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descr="Đại gia điếu cà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1" y="3925824"/>
            <a:ext cx="2209800" cy="2322576"/>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07637" y="3925824"/>
            <a:ext cx="2209800" cy="2322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00862" y="3925824"/>
            <a:ext cx="2200275" cy="2551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8259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646681487"/>
              </p:ext>
            </p:extLst>
          </p:nvPr>
        </p:nvGraphicFramePr>
        <p:xfrm>
          <a:off x="228600" y="533400"/>
          <a:ext cx="8686800" cy="6019800"/>
        </p:xfrm>
        <a:graphic>
          <a:graphicData uri="http://schemas.openxmlformats.org/drawingml/2006/table">
            <a:tbl>
              <a:tblPr/>
              <a:tblGrid>
                <a:gridCol w="4343400">
                  <a:extLst>
                    <a:ext uri="{9D8B030D-6E8A-4147-A177-3AD203B41FA5}">
                      <a16:colId xmlns:a16="http://schemas.microsoft.com/office/drawing/2014/main" xmlns="" val="20000"/>
                    </a:ext>
                  </a:extLst>
                </a:gridCol>
                <a:gridCol w="4343400">
                  <a:extLst>
                    <a:ext uri="{9D8B030D-6E8A-4147-A177-3AD203B41FA5}">
                      <a16:colId xmlns:a16="http://schemas.microsoft.com/office/drawing/2014/main" xmlns="" val="20001"/>
                    </a:ext>
                  </a:extLst>
                </a:gridCol>
              </a:tblGrid>
              <a:tr h="1134516">
                <a:tc>
                  <a:txBody>
                    <a:bodyPr/>
                    <a:lstStyle/>
                    <a:p>
                      <a:pPr algn="ctr">
                        <a:lnSpc>
                          <a:spcPct val="120000"/>
                        </a:lnSpc>
                        <a:spcBef>
                          <a:spcPts val="500"/>
                        </a:spcBef>
                        <a:spcAft>
                          <a:spcPts val="0"/>
                        </a:spcAft>
                        <a:tabLst>
                          <a:tab pos="1781175" algn="l"/>
                        </a:tabLst>
                      </a:pPr>
                      <a:r>
                        <a:rPr lang="en-US" sz="3600" b="1" dirty="0" err="1">
                          <a:solidFill>
                            <a:srgbClr val="00B0F0"/>
                          </a:solidFill>
                          <a:latin typeface="Times New Roman" pitchFamily="18" charset="0"/>
                          <a:ea typeface="Times New Roman"/>
                          <a:cs typeface="Times New Roman" pitchFamily="18" charset="0"/>
                        </a:rPr>
                        <a:t>Thuốc</a:t>
                      </a:r>
                      <a:r>
                        <a:rPr lang="en-US" sz="3600" b="1" dirty="0">
                          <a:solidFill>
                            <a:srgbClr val="00B0F0"/>
                          </a:solidFill>
                          <a:latin typeface="Times New Roman" pitchFamily="18" charset="0"/>
                          <a:ea typeface="Times New Roman"/>
                          <a:cs typeface="Times New Roman" pitchFamily="18" charset="0"/>
                        </a:rPr>
                        <a:t> </a:t>
                      </a:r>
                      <a:r>
                        <a:rPr lang="en-US" sz="3600" b="1" dirty="0" err="1">
                          <a:solidFill>
                            <a:srgbClr val="00B0F0"/>
                          </a:solidFill>
                          <a:latin typeface="Times New Roman" pitchFamily="18" charset="0"/>
                          <a:ea typeface="Times New Roman"/>
                          <a:cs typeface="Times New Roman" pitchFamily="18" charset="0"/>
                        </a:rPr>
                        <a:t>lá</a:t>
                      </a:r>
                      <a:r>
                        <a:rPr lang="en-US" sz="3600" b="1" dirty="0">
                          <a:solidFill>
                            <a:srgbClr val="00B0F0"/>
                          </a:solidFill>
                          <a:latin typeface="Times New Roman" pitchFamily="18" charset="0"/>
                          <a:ea typeface="Times New Roman"/>
                          <a:cs typeface="Times New Roman" pitchFamily="18" charset="0"/>
                        </a:rPr>
                        <a:t> </a:t>
                      </a:r>
                      <a:r>
                        <a:rPr lang="en-US" sz="3600" b="1" dirty="0" err="1">
                          <a:solidFill>
                            <a:srgbClr val="00B0F0"/>
                          </a:solidFill>
                          <a:latin typeface="Times New Roman" pitchFamily="18" charset="0"/>
                          <a:ea typeface="Times New Roman"/>
                          <a:cs typeface="Times New Roman" pitchFamily="18" charset="0"/>
                        </a:rPr>
                        <a:t>có</a:t>
                      </a:r>
                      <a:r>
                        <a:rPr lang="en-US" sz="3600" b="1" dirty="0">
                          <a:solidFill>
                            <a:srgbClr val="00B0F0"/>
                          </a:solidFill>
                          <a:latin typeface="Times New Roman" pitchFamily="18" charset="0"/>
                          <a:ea typeface="Times New Roman"/>
                          <a:cs typeface="Times New Roman" pitchFamily="18" charset="0"/>
                        </a:rPr>
                        <a:t> </a:t>
                      </a:r>
                      <a:r>
                        <a:rPr lang="en-US" sz="3600" b="1" dirty="0" err="1">
                          <a:solidFill>
                            <a:srgbClr val="00B0F0"/>
                          </a:solidFill>
                          <a:latin typeface="Times New Roman" pitchFamily="18" charset="0"/>
                          <a:ea typeface="Times New Roman"/>
                          <a:cs typeface="Times New Roman" pitchFamily="18" charset="0"/>
                        </a:rPr>
                        <a:t>khói</a:t>
                      </a:r>
                      <a:r>
                        <a:rPr lang="en-US" sz="3600" b="1" dirty="0">
                          <a:solidFill>
                            <a:srgbClr val="00B0F0"/>
                          </a:solidFill>
                          <a:latin typeface="Times New Roman" pitchFamily="18" charset="0"/>
                          <a:ea typeface="Times New Roman"/>
                          <a:cs typeface="Times New Roman"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Bef>
                          <a:spcPts val="500"/>
                        </a:spcBef>
                        <a:spcAft>
                          <a:spcPts val="0"/>
                        </a:spcAft>
                        <a:tabLst>
                          <a:tab pos="1781175" algn="l"/>
                        </a:tabLst>
                      </a:pPr>
                      <a:r>
                        <a:rPr lang="en-US" sz="3600" b="1" dirty="0" err="1">
                          <a:solidFill>
                            <a:srgbClr val="00B0F0"/>
                          </a:solidFill>
                          <a:latin typeface="Times New Roman" pitchFamily="18" charset="0"/>
                          <a:ea typeface="Times New Roman"/>
                          <a:cs typeface="Times New Roman" pitchFamily="18" charset="0"/>
                        </a:rPr>
                        <a:t>Thuốc</a:t>
                      </a:r>
                      <a:r>
                        <a:rPr lang="en-US" sz="3600" b="1" dirty="0">
                          <a:solidFill>
                            <a:srgbClr val="00B0F0"/>
                          </a:solidFill>
                          <a:latin typeface="Times New Roman" pitchFamily="18" charset="0"/>
                          <a:ea typeface="Times New Roman"/>
                          <a:cs typeface="Times New Roman" pitchFamily="18" charset="0"/>
                        </a:rPr>
                        <a:t> </a:t>
                      </a:r>
                      <a:r>
                        <a:rPr lang="en-US" sz="3600" b="1" dirty="0" err="1">
                          <a:solidFill>
                            <a:srgbClr val="00B0F0"/>
                          </a:solidFill>
                          <a:latin typeface="Times New Roman" pitchFamily="18" charset="0"/>
                          <a:ea typeface="Times New Roman"/>
                          <a:cs typeface="Times New Roman" pitchFamily="18" charset="0"/>
                        </a:rPr>
                        <a:t>lá</a:t>
                      </a:r>
                      <a:r>
                        <a:rPr lang="en-US" sz="3600" b="1" dirty="0">
                          <a:solidFill>
                            <a:srgbClr val="00B0F0"/>
                          </a:solidFill>
                          <a:latin typeface="Times New Roman" pitchFamily="18" charset="0"/>
                          <a:ea typeface="Times New Roman"/>
                          <a:cs typeface="Times New Roman" pitchFamily="18" charset="0"/>
                        </a:rPr>
                        <a:t> </a:t>
                      </a:r>
                      <a:r>
                        <a:rPr lang="en-US" sz="3600" b="1" dirty="0" err="1">
                          <a:solidFill>
                            <a:srgbClr val="00B0F0"/>
                          </a:solidFill>
                          <a:latin typeface="Times New Roman" pitchFamily="18" charset="0"/>
                          <a:ea typeface="Times New Roman"/>
                          <a:cs typeface="Times New Roman" pitchFamily="18" charset="0"/>
                        </a:rPr>
                        <a:t>không</a:t>
                      </a:r>
                      <a:r>
                        <a:rPr lang="en-US" sz="3600" b="1" dirty="0">
                          <a:solidFill>
                            <a:srgbClr val="00B0F0"/>
                          </a:solidFill>
                          <a:latin typeface="Times New Roman" pitchFamily="18" charset="0"/>
                          <a:ea typeface="Times New Roman"/>
                          <a:cs typeface="Times New Roman" pitchFamily="18" charset="0"/>
                        </a:rPr>
                        <a:t> </a:t>
                      </a:r>
                      <a:r>
                        <a:rPr lang="en-US" sz="3600" b="1" dirty="0" err="1">
                          <a:solidFill>
                            <a:srgbClr val="00B0F0"/>
                          </a:solidFill>
                          <a:latin typeface="Times New Roman" pitchFamily="18" charset="0"/>
                          <a:ea typeface="Times New Roman"/>
                          <a:cs typeface="Times New Roman" pitchFamily="18" charset="0"/>
                        </a:rPr>
                        <a:t>khói</a:t>
                      </a:r>
                      <a:r>
                        <a:rPr lang="en-US" sz="3600" b="1" dirty="0">
                          <a:solidFill>
                            <a:srgbClr val="00B0F0"/>
                          </a:solidFill>
                          <a:latin typeface="Times New Roman" pitchFamily="18" charset="0"/>
                          <a:ea typeface="Times New Roman"/>
                          <a:cs typeface="Times New Roman"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4885284">
                <a:tc>
                  <a:txBody>
                    <a:bodyPr/>
                    <a:lstStyle/>
                    <a:p>
                      <a:pPr algn="just">
                        <a:lnSpc>
                          <a:spcPct val="120000"/>
                        </a:lnSpc>
                        <a:spcBef>
                          <a:spcPts val="500"/>
                        </a:spcBef>
                        <a:spcAft>
                          <a:spcPts val="0"/>
                        </a:spcAft>
                        <a:tabLst>
                          <a:tab pos="1781175" algn="l"/>
                        </a:tabLst>
                      </a:pPr>
                      <a:r>
                        <a:rPr lang="en-US" sz="2200" b="1" i="1" dirty="0" err="1">
                          <a:latin typeface="Times New Roman" pitchFamily="18" charset="0"/>
                          <a:ea typeface="Times New Roman"/>
                          <a:cs typeface="Times New Roman" pitchFamily="18" charset="0"/>
                        </a:rPr>
                        <a:t>Thuốc</a:t>
                      </a:r>
                      <a:r>
                        <a:rPr lang="en-US" sz="2200" b="1" i="1" dirty="0">
                          <a:latin typeface="Times New Roman" pitchFamily="18" charset="0"/>
                          <a:ea typeface="Times New Roman"/>
                          <a:cs typeface="Times New Roman" pitchFamily="18" charset="0"/>
                        </a:rPr>
                        <a:t> </a:t>
                      </a:r>
                      <a:r>
                        <a:rPr lang="en-US" sz="2200" b="1" i="1" dirty="0" err="1">
                          <a:latin typeface="Times New Roman" pitchFamily="18" charset="0"/>
                          <a:ea typeface="Times New Roman"/>
                          <a:cs typeface="Times New Roman" pitchFamily="18" charset="0"/>
                        </a:rPr>
                        <a:t>lá</a:t>
                      </a:r>
                      <a:r>
                        <a:rPr lang="en-US" sz="2200" b="1" i="1" dirty="0">
                          <a:latin typeface="Times New Roman" pitchFamily="18" charset="0"/>
                          <a:ea typeface="Times New Roman"/>
                          <a:cs typeface="Times New Roman" pitchFamily="18" charset="0"/>
                        </a:rPr>
                        <a:t> </a:t>
                      </a:r>
                      <a:r>
                        <a:rPr lang="en-US" sz="2200" b="1" i="1" dirty="0" err="1">
                          <a:latin typeface="Times New Roman" pitchFamily="18" charset="0"/>
                          <a:ea typeface="Times New Roman"/>
                          <a:cs typeface="Times New Roman" pitchFamily="18" charset="0"/>
                        </a:rPr>
                        <a:t>điếu</a:t>
                      </a:r>
                      <a:r>
                        <a:rPr lang="en-US" sz="2200" b="1" i="1" dirty="0">
                          <a:latin typeface="Times New Roman" pitchFamily="18" charset="0"/>
                          <a:ea typeface="Times New Roman"/>
                          <a:cs typeface="Times New Roman" pitchFamily="18" charset="0"/>
                        </a:rPr>
                        <a:t> </a:t>
                      </a:r>
                      <a:r>
                        <a:rPr lang="en-US" sz="2200" b="1" i="1" dirty="0" err="1">
                          <a:latin typeface="Times New Roman" pitchFamily="18" charset="0"/>
                          <a:ea typeface="Times New Roman"/>
                          <a:cs typeface="Times New Roman" pitchFamily="18" charset="0"/>
                        </a:rPr>
                        <a:t>bao</a:t>
                      </a:r>
                      <a:r>
                        <a:rPr lang="en-US" sz="2200" b="1" i="1" dirty="0">
                          <a:latin typeface="Times New Roman" pitchFamily="18" charset="0"/>
                          <a:ea typeface="Times New Roman"/>
                          <a:cs typeface="Times New Roman" pitchFamily="18" charset="0"/>
                        </a:rPr>
                        <a:t> </a:t>
                      </a:r>
                      <a:r>
                        <a:rPr lang="en-US" sz="2200" b="1" i="1" dirty="0" err="1">
                          <a:latin typeface="Times New Roman" pitchFamily="18" charset="0"/>
                          <a:ea typeface="Times New Roman"/>
                          <a:cs typeface="Times New Roman" pitchFamily="18" charset="0"/>
                        </a:rPr>
                        <a:t>gồm</a:t>
                      </a:r>
                      <a:r>
                        <a:rPr lang="en-US" sz="2200" b="1" i="1" dirty="0">
                          <a:latin typeface="Times New Roman" pitchFamily="18" charset="0"/>
                          <a:ea typeface="Times New Roman"/>
                          <a:cs typeface="Times New Roman" pitchFamily="18" charset="0"/>
                        </a:rPr>
                        <a:t>:</a:t>
                      </a:r>
                      <a:endParaRPr lang="en-US" sz="2200" b="1" dirty="0">
                        <a:latin typeface="Times New Roman" pitchFamily="18" charset="0"/>
                        <a:ea typeface="Times New Roman"/>
                        <a:cs typeface="Times New Roman" pitchFamily="18" charset="0"/>
                      </a:endParaRPr>
                    </a:p>
                    <a:p>
                      <a:pPr algn="just">
                        <a:lnSpc>
                          <a:spcPct val="120000"/>
                        </a:lnSpc>
                        <a:spcBef>
                          <a:spcPts val="500"/>
                        </a:spcBef>
                        <a:spcAft>
                          <a:spcPts val="0"/>
                        </a:spcAft>
                        <a:tabLst>
                          <a:tab pos="1781175" algn="l"/>
                        </a:tabLst>
                      </a:pPr>
                      <a:r>
                        <a:rPr lang="en-US" sz="2200" b="0" dirty="0">
                          <a:latin typeface="Times New Roman" pitchFamily="18" charset="0"/>
                          <a:ea typeface="Times New Roman"/>
                          <a:cs typeface="Times New Roman" pitchFamily="18" charset="0"/>
                        </a:rPr>
                        <a:t>- </a:t>
                      </a:r>
                      <a:r>
                        <a:rPr lang="en-US" sz="2200" b="0" dirty="0" err="1">
                          <a:latin typeface="Times New Roman" pitchFamily="18" charset="0"/>
                          <a:ea typeface="Times New Roman"/>
                          <a:cs typeface="Times New Roman" pitchFamily="18" charset="0"/>
                        </a:rPr>
                        <a:t>Thuốc</a:t>
                      </a:r>
                      <a:r>
                        <a:rPr lang="en-US" sz="2200" b="0" dirty="0">
                          <a:latin typeface="Times New Roman" pitchFamily="18" charset="0"/>
                          <a:ea typeface="Times New Roman"/>
                          <a:cs typeface="Times New Roman" pitchFamily="18" charset="0"/>
                        </a:rPr>
                        <a:t> </a:t>
                      </a:r>
                      <a:r>
                        <a:rPr lang="en-US" sz="2200" b="0" dirty="0" err="1">
                          <a:latin typeface="Times New Roman" pitchFamily="18" charset="0"/>
                          <a:ea typeface="Times New Roman"/>
                          <a:cs typeface="Times New Roman" pitchFamily="18" charset="0"/>
                        </a:rPr>
                        <a:t>lá</a:t>
                      </a:r>
                      <a:r>
                        <a:rPr lang="en-US" sz="2200" b="0" dirty="0">
                          <a:latin typeface="Times New Roman" pitchFamily="18" charset="0"/>
                          <a:ea typeface="Times New Roman"/>
                          <a:cs typeface="Times New Roman" pitchFamily="18" charset="0"/>
                        </a:rPr>
                        <a:t> </a:t>
                      </a:r>
                      <a:r>
                        <a:rPr lang="en-US" sz="2200" b="0" dirty="0" err="1">
                          <a:latin typeface="Times New Roman" pitchFamily="18" charset="0"/>
                          <a:ea typeface="Times New Roman"/>
                          <a:cs typeface="Times New Roman" pitchFamily="18" charset="0"/>
                        </a:rPr>
                        <a:t>sản</a:t>
                      </a:r>
                      <a:r>
                        <a:rPr lang="en-US" sz="2200" b="0" dirty="0">
                          <a:latin typeface="Times New Roman" pitchFamily="18" charset="0"/>
                          <a:ea typeface="Times New Roman"/>
                          <a:cs typeface="Times New Roman" pitchFamily="18" charset="0"/>
                        </a:rPr>
                        <a:t> </a:t>
                      </a:r>
                      <a:r>
                        <a:rPr lang="en-US" sz="2200" b="0" dirty="0" err="1">
                          <a:latin typeface="Times New Roman" pitchFamily="18" charset="0"/>
                          <a:ea typeface="Times New Roman"/>
                          <a:cs typeface="Times New Roman" pitchFamily="18" charset="0"/>
                        </a:rPr>
                        <a:t>xuất</a:t>
                      </a:r>
                      <a:r>
                        <a:rPr lang="en-US" sz="2200" b="0" dirty="0">
                          <a:latin typeface="Times New Roman" pitchFamily="18" charset="0"/>
                          <a:ea typeface="Times New Roman"/>
                          <a:cs typeface="Times New Roman" pitchFamily="18" charset="0"/>
                        </a:rPr>
                        <a:t> </a:t>
                      </a:r>
                      <a:r>
                        <a:rPr lang="en-US" sz="2200" b="0" dirty="0" err="1">
                          <a:latin typeface="Times New Roman" pitchFamily="18" charset="0"/>
                          <a:ea typeface="Times New Roman"/>
                          <a:cs typeface="Times New Roman" pitchFamily="18" charset="0"/>
                        </a:rPr>
                        <a:t>công</a:t>
                      </a:r>
                      <a:r>
                        <a:rPr lang="en-US" sz="2200" b="0" dirty="0">
                          <a:latin typeface="Times New Roman" pitchFamily="18" charset="0"/>
                          <a:ea typeface="Times New Roman"/>
                          <a:cs typeface="Times New Roman" pitchFamily="18" charset="0"/>
                        </a:rPr>
                        <a:t> </a:t>
                      </a:r>
                      <a:r>
                        <a:rPr lang="en-US" sz="2200" b="0" dirty="0" err="1">
                          <a:latin typeface="Times New Roman" pitchFamily="18" charset="0"/>
                          <a:ea typeface="Times New Roman"/>
                          <a:cs typeface="Times New Roman" pitchFamily="18" charset="0"/>
                        </a:rPr>
                        <a:t>nghiệp</a:t>
                      </a:r>
                      <a:endParaRPr lang="en-US" sz="2200" b="1" dirty="0">
                        <a:latin typeface="Times New Roman" pitchFamily="18" charset="0"/>
                        <a:ea typeface="Times New Roman"/>
                        <a:cs typeface="Times New Roman" pitchFamily="18" charset="0"/>
                      </a:endParaRPr>
                    </a:p>
                    <a:p>
                      <a:pPr algn="just">
                        <a:lnSpc>
                          <a:spcPct val="120000"/>
                        </a:lnSpc>
                        <a:spcBef>
                          <a:spcPts val="500"/>
                        </a:spcBef>
                        <a:spcAft>
                          <a:spcPts val="0"/>
                        </a:spcAft>
                        <a:tabLst>
                          <a:tab pos="1781175" algn="l"/>
                        </a:tabLst>
                      </a:pPr>
                      <a:r>
                        <a:rPr lang="en-US" sz="2200" b="0" dirty="0">
                          <a:latin typeface="Times New Roman" pitchFamily="18" charset="0"/>
                          <a:ea typeface="Times New Roman"/>
                          <a:cs typeface="Times New Roman" pitchFamily="18" charset="0"/>
                        </a:rPr>
                        <a:t>- </a:t>
                      </a:r>
                      <a:r>
                        <a:rPr lang="en-US" sz="2200" b="0" dirty="0" err="1">
                          <a:latin typeface="Times New Roman" pitchFamily="18" charset="0"/>
                          <a:ea typeface="Times New Roman"/>
                          <a:cs typeface="Times New Roman" pitchFamily="18" charset="0"/>
                        </a:rPr>
                        <a:t>Thuốc</a:t>
                      </a:r>
                      <a:r>
                        <a:rPr lang="en-US" sz="2200" b="0" dirty="0">
                          <a:latin typeface="Times New Roman" pitchFamily="18" charset="0"/>
                          <a:ea typeface="Times New Roman"/>
                          <a:cs typeface="Times New Roman" pitchFamily="18" charset="0"/>
                        </a:rPr>
                        <a:t> </a:t>
                      </a:r>
                      <a:r>
                        <a:rPr lang="en-US" sz="2200" b="0" dirty="0" err="1">
                          <a:latin typeface="Times New Roman" pitchFamily="18" charset="0"/>
                          <a:ea typeface="Times New Roman"/>
                          <a:cs typeface="Times New Roman" pitchFamily="18" charset="0"/>
                        </a:rPr>
                        <a:t>lá</a:t>
                      </a:r>
                      <a:r>
                        <a:rPr lang="en-US" sz="2200" b="0" dirty="0">
                          <a:latin typeface="Times New Roman" pitchFamily="18" charset="0"/>
                          <a:ea typeface="Times New Roman"/>
                          <a:cs typeface="Times New Roman" pitchFamily="18" charset="0"/>
                        </a:rPr>
                        <a:t> </a:t>
                      </a:r>
                      <a:r>
                        <a:rPr lang="en-US" sz="2200" b="0" dirty="0" err="1">
                          <a:latin typeface="Times New Roman" pitchFamily="18" charset="0"/>
                          <a:ea typeface="Times New Roman"/>
                          <a:cs typeface="Times New Roman" pitchFamily="18" charset="0"/>
                        </a:rPr>
                        <a:t>cuốn</a:t>
                      </a:r>
                      <a:r>
                        <a:rPr lang="en-US" sz="2200" b="0" dirty="0">
                          <a:latin typeface="Times New Roman" pitchFamily="18" charset="0"/>
                          <a:ea typeface="Times New Roman"/>
                          <a:cs typeface="Times New Roman" pitchFamily="18" charset="0"/>
                        </a:rPr>
                        <a:t> </a:t>
                      </a:r>
                      <a:r>
                        <a:rPr lang="en-US" sz="2200" b="0" dirty="0" err="1">
                          <a:latin typeface="Times New Roman" pitchFamily="18" charset="0"/>
                          <a:ea typeface="Times New Roman"/>
                          <a:cs typeface="Times New Roman" pitchFamily="18" charset="0"/>
                        </a:rPr>
                        <a:t>bằng</a:t>
                      </a:r>
                      <a:r>
                        <a:rPr lang="en-US" sz="2200" b="0" dirty="0">
                          <a:latin typeface="Times New Roman" pitchFamily="18" charset="0"/>
                          <a:ea typeface="Times New Roman"/>
                          <a:cs typeface="Times New Roman" pitchFamily="18" charset="0"/>
                        </a:rPr>
                        <a:t> </a:t>
                      </a:r>
                      <a:r>
                        <a:rPr lang="en-US" sz="2200" b="0" dirty="0" err="1">
                          <a:latin typeface="Times New Roman" pitchFamily="18" charset="0"/>
                          <a:ea typeface="Times New Roman"/>
                          <a:cs typeface="Times New Roman" pitchFamily="18" charset="0"/>
                        </a:rPr>
                        <a:t>tay</a:t>
                      </a:r>
                      <a:r>
                        <a:rPr lang="en-US" sz="2200" b="0" dirty="0">
                          <a:latin typeface="Times New Roman" pitchFamily="18" charset="0"/>
                          <a:ea typeface="Times New Roman"/>
                          <a:cs typeface="Times New Roman" pitchFamily="18" charset="0"/>
                        </a:rPr>
                        <a:t>:  </a:t>
                      </a:r>
                      <a:endParaRPr lang="en-US" sz="2200" b="1" dirty="0">
                        <a:latin typeface="Times New Roman" pitchFamily="18" charset="0"/>
                        <a:ea typeface="Times New Roman"/>
                        <a:cs typeface="Times New Roman" pitchFamily="18" charset="0"/>
                      </a:endParaRPr>
                    </a:p>
                    <a:p>
                      <a:pPr algn="just">
                        <a:lnSpc>
                          <a:spcPct val="120000"/>
                        </a:lnSpc>
                        <a:spcBef>
                          <a:spcPts val="500"/>
                        </a:spcBef>
                        <a:spcAft>
                          <a:spcPts val="0"/>
                        </a:spcAft>
                        <a:tabLst>
                          <a:tab pos="1781175" algn="l"/>
                        </a:tabLst>
                      </a:pPr>
                      <a:r>
                        <a:rPr lang="en-US" sz="2200" b="0" dirty="0">
                          <a:latin typeface="Times New Roman" pitchFamily="18" charset="0"/>
                          <a:ea typeface="Times New Roman"/>
                          <a:cs typeface="Times New Roman" pitchFamily="18" charset="0"/>
                        </a:rPr>
                        <a:t>+ </a:t>
                      </a:r>
                      <a:r>
                        <a:rPr lang="en-US" sz="2200" b="0" dirty="0" err="1">
                          <a:latin typeface="Times New Roman" pitchFamily="18" charset="0"/>
                          <a:ea typeface="Times New Roman"/>
                          <a:cs typeface="Times New Roman" pitchFamily="18" charset="0"/>
                        </a:rPr>
                        <a:t>Dùng</a:t>
                      </a:r>
                      <a:r>
                        <a:rPr lang="en-US" sz="2200" b="0" dirty="0">
                          <a:latin typeface="Times New Roman" pitchFamily="18" charset="0"/>
                          <a:ea typeface="Times New Roman"/>
                          <a:cs typeface="Times New Roman" pitchFamily="18" charset="0"/>
                        </a:rPr>
                        <a:t> </a:t>
                      </a:r>
                      <a:r>
                        <a:rPr lang="en-US" sz="2200" b="0" dirty="0" err="1">
                          <a:latin typeface="Times New Roman" pitchFamily="18" charset="0"/>
                          <a:ea typeface="Times New Roman"/>
                          <a:cs typeface="Times New Roman" pitchFamily="18" charset="0"/>
                        </a:rPr>
                        <a:t>lá</a:t>
                      </a:r>
                      <a:r>
                        <a:rPr lang="en-US" sz="2200" b="0" dirty="0">
                          <a:latin typeface="Times New Roman" pitchFamily="18" charset="0"/>
                          <a:ea typeface="Times New Roman"/>
                          <a:cs typeface="Times New Roman" pitchFamily="18" charset="0"/>
                        </a:rPr>
                        <a:t> </a:t>
                      </a:r>
                      <a:r>
                        <a:rPr lang="en-US" sz="2200" b="0" dirty="0" err="1">
                          <a:latin typeface="Times New Roman" pitchFamily="18" charset="0"/>
                          <a:ea typeface="Times New Roman"/>
                          <a:cs typeface="Times New Roman" pitchFamily="18" charset="0"/>
                        </a:rPr>
                        <a:t>để</a:t>
                      </a:r>
                      <a:r>
                        <a:rPr lang="en-US" sz="2200" b="0" dirty="0">
                          <a:latin typeface="Times New Roman" pitchFamily="18" charset="0"/>
                          <a:ea typeface="Times New Roman"/>
                          <a:cs typeface="Times New Roman" pitchFamily="18" charset="0"/>
                        </a:rPr>
                        <a:t> </a:t>
                      </a:r>
                      <a:r>
                        <a:rPr lang="en-US" sz="2200" b="0" dirty="0" err="1">
                          <a:latin typeface="Times New Roman" pitchFamily="18" charset="0"/>
                          <a:ea typeface="Times New Roman"/>
                          <a:cs typeface="Times New Roman" pitchFamily="18" charset="0"/>
                        </a:rPr>
                        <a:t>cuốn</a:t>
                      </a:r>
                      <a:endParaRPr lang="en-US" sz="2200" b="1" dirty="0">
                        <a:latin typeface="Times New Roman" pitchFamily="18" charset="0"/>
                        <a:ea typeface="Times New Roman"/>
                        <a:cs typeface="Times New Roman" pitchFamily="18" charset="0"/>
                      </a:endParaRPr>
                    </a:p>
                    <a:p>
                      <a:pPr algn="just">
                        <a:lnSpc>
                          <a:spcPct val="120000"/>
                        </a:lnSpc>
                        <a:spcBef>
                          <a:spcPts val="500"/>
                        </a:spcBef>
                        <a:spcAft>
                          <a:spcPts val="0"/>
                        </a:spcAft>
                        <a:tabLst>
                          <a:tab pos="1781175" algn="l"/>
                        </a:tabLst>
                      </a:pPr>
                      <a:r>
                        <a:rPr lang="en-US" sz="2200" b="0" dirty="0">
                          <a:latin typeface="Times New Roman" pitchFamily="18" charset="0"/>
                          <a:ea typeface="Times New Roman"/>
                          <a:cs typeface="Times New Roman" pitchFamily="18" charset="0"/>
                        </a:rPr>
                        <a:t>+ </a:t>
                      </a:r>
                      <a:r>
                        <a:rPr lang="en-US" sz="2200" b="0" dirty="0" err="1">
                          <a:latin typeface="Times New Roman" pitchFamily="18" charset="0"/>
                          <a:ea typeface="Times New Roman"/>
                          <a:cs typeface="Times New Roman" pitchFamily="18" charset="0"/>
                        </a:rPr>
                        <a:t>Dùng</a:t>
                      </a:r>
                      <a:r>
                        <a:rPr lang="en-US" sz="2200" b="0" dirty="0">
                          <a:latin typeface="Times New Roman" pitchFamily="18" charset="0"/>
                          <a:ea typeface="Times New Roman"/>
                          <a:cs typeface="Times New Roman" pitchFamily="18" charset="0"/>
                        </a:rPr>
                        <a:t> </a:t>
                      </a:r>
                      <a:r>
                        <a:rPr lang="en-US" sz="2200" b="0" dirty="0" err="1">
                          <a:latin typeface="Times New Roman" pitchFamily="18" charset="0"/>
                          <a:ea typeface="Times New Roman"/>
                          <a:cs typeface="Times New Roman" pitchFamily="18" charset="0"/>
                        </a:rPr>
                        <a:t>giấy</a:t>
                      </a:r>
                      <a:r>
                        <a:rPr lang="en-US" sz="2200" b="0" dirty="0">
                          <a:latin typeface="Times New Roman" pitchFamily="18" charset="0"/>
                          <a:ea typeface="Times New Roman"/>
                          <a:cs typeface="Times New Roman" pitchFamily="18" charset="0"/>
                        </a:rPr>
                        <a:t> </a:t>
                      </a:r>
                      <a:r>
                        <a:rPr lang="en-US" sz="2200" b="0" dirty="0" err="1">
                          <a:latin typeface="Times New Roman" pitchFamily="18" charset="0"/>
                          <a:ea typeface="Times New Roman"/>
                          <a:cs typeface="Times New Roman" pitchFamily="18" charset="0"/>
                        </a:rPr>
                        <a:t>để</a:t>
                      </a:r>
                      <a:r>
                        <a:rPr lang="en-US" sz="2200" b="0" dirty="0">
                          <a:latin typeface="Times New Roman" pitchFamily="18" charset="0"/>
                          <a:ea typeface="Times New Roman"/>
                          <a:cs typeface="Times New Roman" pitchFamily="18" charset="0"/>
                        </a:rPr>
                        <a:t> </a:t>
                      </a:r>
                      <a:r>
                        <a:rPr lang="en-US" sz="2200" b="0" dirty="0" err="1">
                          <a:latin typeface="Times New Roman" pitchFamily="18" charset="0"/>
                          <a:ea typeface="Times New Roman"/>
                          <a:cs typeface="Times New Roman" pitchFamily="18" charset="0"/>
                        </a:rPr>
                        <a:t>cuốn</a:t>
                      </a:r>
                      <a:r>
                        <a:rPr lang="en-US" sz="2200" b="0" dirty="0">
                          <a:latin typeface="Times New Roman" pitchFamily="18" charset="0"/>
                          <a:ea typeface="Times New Roman"/>
                          <a:cs typeface="Times New Roman" pitchFamily="18" charset="0"/>
                        </a:rPr>
                        <a:t> </a:t>
                      </a:r>
                      <a:endParaRPr lang="en-US" sz="2200" b="1" dirty="0">
                        <a:latin typeface="Times New Roman" pitchFamily="18" charset="0"/>
                        <a:ea typeface="Times New Roman"/>
                        <a:cs typeface="Times New Roman" pitchFamily="18" charset="0"/>
                      </a:endParaRPr>
                    </a:p>
                    <a:p>
                      <a:pPr algn="just">
                        <a:lnSpc>
                          <a:spcPct val="120000"/>
                        </a:lnSpc>
                        <a:spcBef>
                          <a:spcPts val="500"/>
                        </a:spcBef>
                        <a:spcAft>
                          <a:spcPts val="0"/>
                        </a:spcAft>
                        <a:tabLst>
                          <a:tab pos="1781175" algn="l"/>
                        </a:tabLst>
                      </a:pPr>
                      <a:r>
                        <a:rPr lang="en-US" sz="2200" b="1" i="1" dirty="0" err="1">
                          <a:latin typeface="Times New Roman" pitchFamily="18" charset="0"/>
                          <a:ea typeface="Times New Roman"/>
                          <a:cs typeface="Times New Roman" pitchFamily="18" charset="0"/>
                        </a:rPr>
                        <a:t>Những</a:t>
                      </a:r>
                      <a:r>
                        <a:rPr lang="en-US" sz="2200" b="1" i="1" dirty="0">
                          <a:latin typeface="Times New Roman" pitchFamily="18" charset="0"/>
                          <a:ea typeface="Times New Roman"/>
                          <a:cs typeface="Times New Roman" pitchFamily="18" charset="0"/>
                        </a:rPr>
                        <a:t> </a:t>
                      </a:r>
                      <a:r>
                        <a:rPr lang="en-US" sz="2200" b="1" i="1" dirty="0" err="1">
                          <a:latin typeface="Times New Roman" pitchFamily="18" charset="0"/>
                          <a:ea typeface="Times New Roman"/>
                          <a:cs typeface="Times New Roman" pitchFamily="18" charset="0"/>
                        </a:rPr>
                        <a:t>loại</a:t>
                      </a:r>
                      <a:r>
                        <a:rPr lang="en-US" sz="2200" b="1" i="1" dirty="0">
                          <a:latin typeface="Times New Roman" pitchFamily="18" charset="0"/>
                          <a:ea typeface="Times New Roman"/>
                          <a:cs typeface="Times New Roman" pitchFamily="18" charset="0"/>
                        </a:rPr>
                        <a:t> </a:t>
                      </a:r>
                      <a:r>
                        <a:rPr lang="en-US" sz="2200" b="1" i="1" dirty="0" err="1">
                          <a:latin typeface="Times New Roman" pitchFamily="18" charset="0"/>
                          <a:ea typeface="Times New Roman"/>
                          <a:cs typeface="Times New Roman" pitchFamily="18" charset="0"/>
                        </a:rPr>
                        <a:t>thuốc</a:t>
                      </a:r>
                      <a:r>
                        <a:rPr lang="en-US" sz="2200" b="1" i="1" dirty="0">
                          <a:latin typeface="Times New Roman" pitchFamily="18" charset="0"/>
                          <a:ea typeface="Times New Roman"/>
                          <a:cs typeface="Times New Roman" pitchFamily="18" charset="0"/>
                        </a:rPr>
                        <a:t> </a:t>
                      </a:r>
                      <a:r>
                        <a:rPr lang="en-US" sz="2200" b="1" i="1" dirty="0" err="1">
                          <a:latin typeface="Times New Roman" pitchFamily="18" charset="0"/>
                          <a:ea typeface="Times New Roman"/>
                          <a:cs typeface="Times New Roman" pitchFamily="18" charset="0"/>
                        </a:rPr>
                        <a:t>lá</a:t>
                      </a:r>
                      <a:r>
                        <a:rPr lang="en-US" sz="2200" b="1" i="1" dirty="0">
                          <a:latin typeface="Times New Roman" pitchFamily="18" charset="0"/>
                          <a:ea typeface="Times New Roman"/>
                          <a:cs typeface="Times New Roman" pitchFamily="18" charset="0"/>
                        </a:rPr>
                        <a:t> </a:t>
                      </a:r>
                      <a:r>
                        <a:rPr lang="en-US" sz="2200" b="1" i="1" dirty="0" err="1">
                          <a:latin typeface="Times New Roman" pitchFamily="18" charset="0"/>
                          <a:ea typeface="Times New Roman"/>
                          <a:cs typeface="Times New Roman" pitchFamily="18" charset="0"/>
                        </a:rPr>
                        <a:t>có</a:t>
                      </a:r>
                      <a:r>
                        <a:rPr lang="en-US" sz="2200" b="1" i="1" dirty="0">
                          <a:latin typeface="Times New Roman" pitchFamily="18" charset="0"/>
                          <a:ea typeface="Times New Roman"/>
                          <a:cs typeface="Times New Roman" pitchFamily="18" charset="0"/>
                        </a:rPr>
                        <a:t> </a:t>
                      </a:r>
                      <a:r>
                        <a:rPr lang="en-US" sz="2200" b="1" i="1" dirty="0" err="1">
                          <a:latin typeface="Times New Roman" pitchFamily="18" charset="0"/>
                          <a:ea typeface="Times New Roman"/>
                          <a:cs typeface="Times New Roman" pitchFamily="18" charset="0"/>
                        </a:rPr>
                        <a:t>khói</a:t>
                      </a:r>
                      <a:r>
                        <a:rPr lang="en-US" sz="2200" b="1" i="1" dirty="0">
                          <a:latin typeface="Times New Roman" pitchFamily="18" charset="0"/>
                          <a:ea typeface="Times New Roman"/>
                          <a:cs typeface="Times New Roman" pitchFamily="18" charset="0"/>
                        </a:rPr>
                        <a:t> </a:t>
                      </a:r>
                      <a:r>
                        <a:rPr lang="en-US" sz="2200" b="1" i="1" dirty="0" err="1">
                          <a:latin typeface="Times New Roman" pitchFamily="18" charset="0"/>
                          <a:ea typeface="Times New Roman"/>
                          <a:cs typeface="Times New Roman" pitchFamily="18" charset="0"/>
                        </a:rPr>
                        <a:t>khác</a:t>
                      </a:r>
                      <a:r>
                        <a:rPr lang="en-US" sz="2200" b="1" i="1" dirty="0">
                          <a:latin typeface="Times New Roman" pitchFamily="18" charset="0"/>
                          <a:ea typeface="Times New Roman"/>
                          <a:cs typeface="Times New Roman" pitchFamily="18" charset="0"/>
                        </a:rPr>
                        <a:t>: </a:t>
                      </a:r>
                      <a:endParaRPr lang="en-US" sz="2200" b="1" dirty="0">
                        <a:latin typeface="Times New Roman" pitchFamily="18" charset="0"/>
                        <a:ea typeface="Times New Roman"/>
                        <a:cs typeface="Times New Roman" pitchFamily="18" charset="0"/>
                      </a:endParaRPr>
                    </a:p>
                    <a:p>
                      <a:pPr algn="just">
                        <a:lnSpc>
                          <a:spcPct val="120000"/>
                        </a:lnSpc>
                        <a:spcBef>
                          <a:spcPts val="500"/>
                        </a:spcBef>
                        <a:spcAft>
                          <a:spcPts val="0"/>
                        </a:spcAft>
                        <a:tabLst>
                          <a:tab pos="1781175" algn="l"/>
                        </a:tabLst>
                      </a:pPr>
                      <a:r>
                        <a:rPr lang="en-US" sz="2200" b="0" dirty="0">
                          <a:latin typeface="Times New Roman" pitchFamily="18" charset="0"/>
                          <a:ea typeface="Times New Roman"/>
                          <a:cs typeface="Times New Roman" pitchFamily="18" charset="0"/>
                        </a:rPr>
                        <a:t>- </a:t>
                      </a:r>
                      <a:r>
                        <a:rPr lang="en-US" sz="2200" b="0" dirty="0" err="1">
                          <a:latin typeface="Times New Roman" pitchFamily="18" charset="0"/>
                          <a:ea typeface="Times New Roman"/>
                          <a:cs typeface="Times New Roman" pitchFamily="18" charset="0"/>
                        </a:rPr>
                        <a:t>Hút</a:t>
                      </a:r>
                      <a:r>
                        <a:rPr lang="en-US" sz="2200" b="0" dirty="0">
                          <a:latin typeface="Times New Roman" pitchFamily="18" charset="0"/>
                          <a:ea typeface="Times New Roman"/>
                          <a:cs typeface="Times New Roman" pitchFamily="18" charset="0"/>
                        </a:rPr>
                        <a:t> </a:t>
                      </a:r>
                      <a:r>
                        <a:rPr lang="en-US" sz="2200" b="0" dirty="0" err="1">
                          <a:latin typeface="Times New Roman" pitchFamily="18" charset="0"/>
                          <a:ea typeface="Times New Roman"/>
                          <a:cs typeface="Times New Roman" pitchFamily="18" charset="0"/>
                        </a:rPr>
                        <a:t>bằng</a:t>
                      </a:r>
                      <a:r>
                        <a:rPr lang="en-US" sz="2200" b="0" dirty="0">
                          <a:latin typeface="Times New Roman" pitchFamily="18" charset="0"/>
                          <a:ea typeface="Times New Roman"/>
                          <a:cs typeface="Times New Roman" pitchFamily="18" charset="0"/>
                        </a:rPr>
                        <a:t> </a:t>
                      </a:r>
                      <a:r>
                        <a:rPr lang="en-US" sz="2200" b="0" dirty="0" err="1">
                          <a:latin typeface="Times New Roman" pitchFamily="18" charset="0"/>
                          <a:ea typeface="Times New Roman"/>
                          <a:cs typeface="Times New Roman" pitchFamily="18" charset="0"/>
                        </a:rPr>
                        <a:t>tẩu</a:t>
                      </a:r>
                      <a:endParaRPr lang="en-US" sz="2200" b="1" dirty="0">
                        <a:latin typeface="Times New Roman" pitchFamily="18" charset="0"/>
                        <a:ea typeface="Times New Roman"/>
                        <a:cs typeface="Times New Roman" pitchFamily="18" charset="0"/>
                      </a:endParaRPr>
                    </a:p>
                    <a:p>
                      <a:pPr algn="just">
                        <a:lnSpc>
                          <a:spcPct val="120000"/>
                        </a:lnSpc>
                        <a:spcBef>
                          <a:spcPts val="500"/>
                        </a:spcBef>
                        <a:spcAft>
                          <a:spcPts val="0"/>
                        </a:spcAft>
                        <a:tabLst>
                          <a:tab pos="1781175" algn="l"/>
                        </a:tabLst>
                      </a:pPr>
                      <a:r>
                        <a:rPr lang="en-US" sz="2200" b="0" dirty="0">
                          <a:latin typeface="Times New Roman" pitchFamily="18" charset="0"/>
                          <a:ea typeface="Times New Roman"/>
                          <a:cs typeface="Times New Roman" pitchFamily="18" charset="0"/>
                        </a:rPr>
                        <a:t>- </a:t>
                      </a:r>
                      <a:r>
                        <a:rPr lang="en-US" sz="2200" b="0" dirty="0" err="1">
                          <a:latin typeface="Times New Roman" pitchFamily="18" charset="0"/>
                          <a:ea typeface="Times New Roman"/>
                          <a:cs typeface="Times New Roman" pitchFamily="18" charset="0"/>
                        </a:rPr>
                        <a:t>Xì</a:t>
                      </a:r>
                      <a:r>
                        <a:rPr lang="en-US" sz="2200" b="0" dirty="0">
                          <a:latin typeface="Times New Roman" pitchFamily="18" charset="0"/>
                          <a:ea typeface="Times New Roman"/>
                          <a:cs typeface="Times New Roman" pitchFamily="18" charset="0"/>
                        </a:rPr>
                        <a:t> </a:t>
                      </a:r>
                      <a:r>
                        <a:rPr lang="en-US" sz="2200" b="0" dirty="0" err="1">
                          <a:latin typeface="Times New Roman" pitchFamily="18" charset="0"/>
                          <a:ea typeface="Times New Roman"/>
                          <a:cs typeface="Times New Roman" pitchFamily="18" charset="0"/>
                        </a:rPr>
                        <a:t>gà</a:t>
                      </a:r>
                      <a:r>
                        <a:rPr lang="en-US" sz="2200" b="0" dirty="0">
                          <a:latin typeface="Times New Roman" pitchFamily="18" charset="0"/>
                          <a:ea typeface="Times New Roman"/>
                          <a:cs typeface="Times New Roman" pitchFamily="18" charset="0"/>
                        </a:rPr>
                        <a:t>, </a:t>
                      </a:r>
                      <a:r>
                        <a:rPr lang="en-US" sz="2200" b="0" dirty="0" err="1">
                          <a:latin typeface="Times New Roman" pitchFamily="18" charset="0"/>
                          <a:ea typeface="Times New Roman"/>
                          <a:cs typeface="Times New Roman" pitchFamily="18" charset="0"/>
                        </a:rPr>
                        <a:t>xì</a:t>
                      </a:r>
                      <a:r>
                        <a:rPr lang="en-US" sz="2200" b="0" dirty="0">
                          <a:latin typeface="Times New Roman" pitchFamily="18" charset="0"/>
                          <a:ea typeface="Times New Roman"/>
                          <a:cs typeface="Times New Roman" pitchFamily="18" charset="0"/>
                        </a:rPr>
                        <a:t> </a:t>
                      </a:r>
                      <a:r>
                        <a:rPr lang="en-US" sz="2200" b="0" dirty="0" err="1">
                          <a:latin typeface="Times New Roman" pitchFamily="18" charset="0"/>
                          <a:ea typeface="Times New Roman"/>
                          <a:cs typeface="Times New Roman" pitchFamily="18" charset="0"/>
                        </a:rPr>
                        <a:t>gà</a:t>
                      </a:r>
                      <a:r>
                        <a:rPr lang="en-US" sz="2200" b="0" dirty="0">
                          <a:latin typeface="Times New Roman" pitchFamily="18" charset="0"/>
                          <a:ea typeface="Times New Roman"/>
                          <a:cs typeface="Times New Roman" pitchFamily="18" charset="0"/>
                        </a:rPr>
                        <a:t> mini</a:t>
                      </a:r>
                      <a:endParaRPr lang="en-US" sz="2200" b="1" dirty="0">
                        <a:latin typeface="Times New Roman" pitchFamily="18" charset="0"/>
                        <a:ea typeface="Times New Roman"/>
                        <a:cs typeface="Times New Roman" pitchFamily="18" charset="0"/>
                      </a:endParaRPr>
                    </a:p>
                    <a:p>
                      <a:pPr algn="just">
                        <a:lnSpc>
                          <a:spcPct val="120000"/>
                        </a:lnSpc>
                        <a:spcBef>
                          <a:spcPts val="500"/>
                        </a:spcBef>
                        <a:spcAft>
                          <a:spcPts val="0"/>
                        </a:spcAft>
                        <a:buFontTx/>
                        <a:buChar char="-"/>
                        <a:tabLst>
                          <a:tab pos="1781175" algn="l"/>
                        </a:tabLst>
                      </a:pPr>
                      <a:r>
                        <a:rPr lang="en-US" sz="2200" b="0" dirty="0" err="1">
                          <a:latin typeface="Times New Roman" pitchFamily="18" charset="0"/>
                          <a:ea typeface="Times New Roman"/>
                          <a:cs typeface="Times New Roman" pitchFamily="18" charset="0"/>
                        </a:rPr>
                        <a:t>Thuốc</a:t>
                      </a:r>
                      <a:r>
                        <a:rPr lang="en-US" sz="2200" b="0" dirty="0">
                          <a:latin typeface="Times New Roman" pitchFamily="18" charset="0"/>
                          <a:ea typeface="Times New Roman"/>
                          <a:cs typeface="Times New Roman" pitchFamily="18" charset="0"/>
                        </a:rPr>
                        <a:t> </a:t>
                      </a:r>
                      <a:r>
                        <a:rPr lang="en-US" sz="2200" b="0" dirty="0" err="1">
                          <a:latin typeface="Times New Roman" pitchFamily="18" charset="0"/>
                          <a:ea typeface="Times New Roman"/>
                          <a:cs typeface="Times New Roman" pitchFamily="18" charset="0"/>
                        </a:rPr>
                        <a:t>lào</a:t>
                      </a:r>
                      <a:r>
                        <a:rPr lang="en-US" sz="2200" b="0" dirty="0">
                          <a:latin typeface="Times New Roman" pitchFamily="18" charset="0"/>
                          <a:ea typeface="Times New Roman"/>
                          <a:cs typeface="Times New Roman" pitchFamily="18" charset="0"/>
                        </a:rPr>
                        <a:t>/</a:t>
                      </a:r>
                      <a:r>
                        <a:rPr lang="en-US" sz="2200" b="0" dirty="0" err="1">
                          <a:latin typeface="Times New Roman" pitchFamily="18" charset="0"/>
                          <a:ea typeface="Times New Roman"/>
                          <a:cs typeface="Times New Roman" pitchFamily="18" charset="0"/>
                        </a:rPr>
                        <a:t>bát,điếu</a:t>
                      </a:r>
                      <a:r>
                        <a:rPr lang="en-US" sz="2200" b="0" dirty="0">
                          <a:latin typeface="Times New Roman" pitchFamily="18" charset="0"/>
                          <a:ea typeface="Times New Roman"/>
                          <a:cs typeface="Times New Roman" pitchFamily="18" charset="0"/>
                        </a:rPr>
                        <a:t>/</a:t>
                      </a:r>
                      <a:r>
                        <a:rPr lang="en-US" sz="2200" b="0" dirty="0" err="1">
                          <a:latin typeface="Times New Roman" pitchFamily="18" charset="0"/>
                          <a:ea typeface="Times New Roman"/>
                          <a:cs typeface="Times New Roman" pitchFamily="18" charset="0"/>
                        </a:rPr>
                        <a:t>shisha</a:t>
                      </a:r>
                      <a:endParaRPr lang="en-US" sz="2200" b="0" dirty="0">
                        <a:latin typeface="Times New Roman" pitchFamily="18" charset="0"/>
                        <a:ea typeface="Times New Roman"/>
                        <a:cs typeface="Times New Roman" pitchFamily="18" charset="0"/>
                      </a:endParaRPr>
                    </a:p>
                    <a:p>
                      <a:pPr algn="just">
                        <a:lnSpc>
                          <a:spcPct val="120000"/>
                        </a:lnSpc>
                        <a:spcBef>
                          <a:spcPts val="500"/>
                        </a:spcBef>
                        <a:spcAft>
                          <a:spcPts val="0"/>
                        </a:spcAft>
                        <a:buFontTx/>
                        <a:buChar char="-"/>
                        <a:tabLst>
                          <a:tab pos="1781175" algn="l"/>
                        </a:tabLst>
                      </a:pPr>
                      <a:r>
                        <a:rPr lang="en-US" sz="2200" b="0" dirty="0">
                          <a:latin typeface="Times New Roman" pitchFamily="18" charset="0"/>
                          <a:ea typeface="Times New Roman"/>
                          <a:cs typeface="Times New Roman" pitchFamily="18" charset="0"/>
                        </a:rPr>
                        <a:t> </a:t>
                      </a:r>
                      <a:r>
                        <a:rPr lang="en-US" sz="2200" b="0" dirty="0" err="1">
                          <a:latin typeface="Times New Roman" pitchFamily="18" charset="0"/>
                          <a:ea typeface="Times New Roman"/>
                          <a:cs typeface="Times New Roman" pitchFamily="18" charset="0"/>
                        </a:rPr>
                        <a:t>Thuốc</a:t>
                      </a:r>
                      <a:r>
                        <a:rPr lang="en-US" sz="2200" b="0" baseline="0" dirty="0">
                          <a:latin typeface="Times New Roman" pitchFamily="18" charset="0"/>
                          <a:ea typeface="Times New Roman"/>
                          <a:cs typeface="Times New Roman" pitchFamily="18" charset="0"/>
                        </a:rPr>
                        <a:t> </a:t>
                      </a:r>
                      <a:r>
                        <a:rPr lang="en-US" sz="2200" b="0" baseline="0" dirty="0" err="1">
                          <a:latin typeface="Times New Roman" pitchFamily="18" charset="0"/>
                          <a:ea typeface="Times New Roman"/>
                          <a:cs typeface="Times New Roman" pitchFamily="18" charset="0"/>
                        </a:rPr>
                        <a:t>lá</a:t>
                      </a:r>
                      <a:r>
                        <a:rPr lang="en-US" sz="2200" b="0" baseline="0" dirty="0">
                          <a:latin typeface="Times New Roman" pitchFamily="18" charset="0"/>
                          <a:ea typeface="Times New Roman"/>
                          <a:cs typeface="Times New Roman" pitchFamily="18" charset="0"/>
                        </a:rPr>
                        <a:t> </a:t>
                      </a:r>
                      <a:r>
                        <a:rPr lang="en-US" sz="2200" b="0" baseline="0" dirty="0" err="1">
                          <a:latin typeface="Times New Roman" pitchFamily="18" charset="0"/>
                          <a:ea typeface="Times New Roman"/>
                          <a:cs typeface="Times New Roman" pitchFamily="18" charset="0"/>
                        </a:rPr>
                        <a:t>điện</a:t>
                      </a:r>
                      <a:r>
                        <a:rPr lang="en-US" sz="2200" b="0" baseline="0" dirty="0">
                          <a:latin typeface="Times New Roman" pitchFamily="18" charset="0"/>
                          <a:ea typeface="Times New Roman"/>
                          <a:cs typeface="Times New Roman" pitchFamily="18" charset="0"/>
                        </a:rPr>
                        <a:t> </a:t>
                      </a:r>
                      <a:r>
                        <a:rPr lang="en-US" sz="2200" b="0" baseline="0" dirty="0" err="1">
                          <a:latin typeface="Times New Roman" pitchFamily="18" charset="0"/>
                          <a:ea typeface="Times New Roman"/>
                          <a:cs typeface="Times New Roman" pitchFamily="18" charset="0"/>
                        </a:rPr>
                        <a:t>tử</a:t>
                      </a:r>
                      <a:endParaRPr lang="en-US" sz="2200" b="1"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indent="-342900" algn="just">
                        <a:lnSpc>
                          <a:spcPct val="120000"/>
                        </a:lnSpc>
                        <a:spcBef>
                          <a:spcPts val="500"/>
                        </a:spcBef>
                        <a:spcAft>
                          <a:spcPts val="0"/>
                        </a:spcAft>
                        <a:buFontTx/>
                        <a:buChar char="-"/>
                        <a:tabLst>
                          <a:tab pos="1781175" algn="l"/>
                        </a:tabLst>
                      </a:pPr>
                      <a:r>
                        <a:rPr lang="en-US" sz="2200" b="0" dirty="0" err="1">
                          <a:latin typeface="Times New Roman" pitchFamily="18" charset="0"/>
                          <a:ea typeface="Times New Roman"/>
                          <a:cs typeface="Times New Roman" pitchFamily="18" charset="0"/>
                        </a:rPr>
                        <a:t>Thuốc</a:t>
                      </a:r>
                      <a:r>
                        <a:rPr lang="en-US" sz="2200" b="0" dirty="0">
                          <a:latin typeface="Times New Roman" pitchFamily="18" charset="0"/>
                          <a:ea typeface="Times New Roman"/>
                          <a:cs typeface="Times New Roman" pitchFamily="18" charset="0"/>
                        </a:rPr>
                        <a:t> </a:t>
                      </a:r>
                      <a:r>
                        <a:rPr lang="en-US" sz="2200" b="0" dirty="0" err="1">
                          <a:latin typeface="Times New Roman" pitchFamily="18" charset="0"/>
                          <a:ea typeface="Times New Roman"/>
                          <a:cs typeface="Times New Roman" pitchFamily="18" charset="0"/>
                        </a:rPr>
                        <a:t>lá</a:t>
                      </a:r>
                      <a:r>
                        <a:rPr lang="en-US" sz="2200" b="0" dirty="0">
                          <a:latin typeface="Times New Roman" pitchFamily="18" charset="0"/>
                          <a:ea typeface="Times New Roman"/>
                          <a:cs typeface="Times New Roman" pitchFamily="18" charset="0"/>
                        </a:rPr>
                        <a:t> </a:t>
                      </a:r>
                      <a:r>
                        <a:rPr lang="en-US" sz="2200" b="0" dirty="0" err="1">
                          <a:latin typeface="Times New Roman" pitchFamily="18" charset="0"/>
                          <a:ea typeface="Times New Roman"/>
                          <a:cs typeface="Times New Roman" pitchFamily="18" charset="0"/>
                        </a:rPr>
                        <a:t>dạng</a:t>
                      </a:r>
                      <a:r>
                        <a:rPr lang="en-US" sz="2200" b="0" dirty="0">
                          <a:latin typeface="Times New Roman" pitchFamily="18" charset="0"/>
                          <a:ea typeface="Times New Roman"/>
                          <a:cs typeface="Times New Roman" pitchFamily="18" charset="0"/>
                        </a:rPr>
                        <a:t> </a:t>
                      </a:r>
                      <a:r>
                        <a:rPr lang="en-US" sz="2200" b="0" dirty="0" err="1">
                          <a:latin typeface="Times New Roman" pitchFamily="18" charset="0"/>
                          <a:ea typeface="Times New Roman"/>
                          <a:cs typeface="Times New Roman" pitchFamily="18" charset="0"/>
                        </a:rPr>
                        <a:t>bột</a:t>
                      </a:r>
                      <a:endParaRPr lang="en-US" sz="2200" b="0" dirty="0">
                        <a:latin typeface="Times New Roman" pitchFamily="18" charset="0"/>
                        <a:ea typeface="Times New Roman"/>
                        <a:cs typeface="Times New Roman" pitchFamily="18" charset="0"/>
                      </a:endParaRPr>
                    </a:p>
                    <a:p>
                      <a:pPr marL="0" indent="0" algn="just">
                        <a:lnSpc>
                          <a:spcPct val="120000"/>
                        </a:lnSpc>
                        <a:spcBef>
                          <a:spcPts val="500"/>
                        </a:spcBef>
                        <a:spcAft>
                          <a:spcPts val="0"/>
                        </a:spcAft>
                        <a:buFontTx/>
                        <a:buNone/>
                        <a:tabLst>
                          <a:tab pos="1781175" algn="l"/>
                        </a:tabLst>
                      </a:pPr>
                      <a:endParaRPr lang="en-GB" sz="2200" b="0" dirty="0">
                        <a:latin typeface="Times New Roman" pitchFamily="18" charset="0"/>
                        <a:ea typeface="Times New Roman"/>
                        <a:cs typeface="Times New Roman" pitchFamily="18" charset="0"/>
                      </a:endParaRPr>
                    </a:p>
                    <a:p>
                      <a:pPr marL="0" indent="0" algn="just">
                        <a:lnSpc>
                          <a:spcPct val="120000"/>
                        </a:lnSpc>
                        <a:spcBef>
                          <a:spcPts val="500"/>
                        </a:spcBef>
                        <a:spcAft>
                          <a:spcPts val="0"/>
                        </a:spcAft>
                        <a:buFontTx/>
                        <a:buNone/>
                        <a:tabLst>
                          <a:tab pos="1781175" algn="l"/>
                        </a:tabLst>
                      </a:pPr>
                      <a:endParaRPr lang="en-GB" sz="2200" b="0" dirty="0">
                        <a:latin typeface="Times New Roman" pitchFamily="18" charset="0"/>
                        <a:ea typeface="Times New Roman"/>
                        <a:cs typeface="Times New Roman" pitchFamily="18" charset="0"/>
                      </a:endParaRPr>
                    </a:p>
                    <a:p>
                      <a:pPr marL="342900" indent="-342900" algn="just">
                        <a:lnSpc>
                          <a:spcPct val="120000"/>
                        </a:lnSpc>
                        <a:spcBef>
                          <a:spcPts val="500"/>
                        </a:spcBef>
                        <a:spcAft>
                          <a:spcPts val="0"/>
                        </a:spcAft>
                        <a:buFontTx/>
                        <a:buChar char="-"/>
                        <a:tabLst>
                          <a:tab pos="1781175" algn="l"/>
                        </a:tabLst>
                      </a:pPr>
                      <a:r>
                        <a:rPr lang="en-US" sz="2200" b="0" dirty="0" err="1">
                          <a:latin typeface="Times New Roman" pitchFamily="18" charset="0"/>
                          <a:ea typeface="Times New Roman"/>
                          <a:cs typeface="Times New Roman" pitchFamily="18" charset="0"/>
                        </a:rPr>
                        <a:t>Thuốc</a:t>
                      </a:r>
                      <a:r>
                        <a:rPr lang="en-US" sz="2200" b="0" dirty="0">
                          <a:latin typeface="Times New Roman" pitchFamily="18" charset="0"/>
                          <a:ea typeface="Times New Roman"/>
                          <a:cs typeface="Times New Roman" pitchFamily="18" charset="0"/>
                        </a:rPr>
                        <a:t> </a:t>
                      </a:r>
                      <a:r>
                        <a:rPr lang="en-US" sz="2200" b="0" dirty="0" err="1">
                          <a:latin typeface="Times New Roman" pitchFamily="18" charset="0"/>
                          <a:ea typeface="Times New Roman"/>
                          <a:cs typeface="Times New Roman" pitchFamily="18" charset="0"/>
                        </a:rPr>
                        <a:t>lá</a:t>
                      </a:r>
                      <a:r>
                        <a:rPr lang="en-US" sz="2200" b="0" dirty="0">
                          <a:latin typeface="Times New Roman" pitchFamily="18" charset="0"/>
                          <a:ea typeface="Times New Roman"/>
                          <a:cs typeface="Times New Roman" pitchFamily="18" charset="0"/>
                        </a:rPr>
                        <a:t> </a:t>
                      </a:r>
                      <a:r>
                        <a:rPr lang="en-US" sz="2200" b="0" dirty="0" err="1">
                          <a:latin typeface="Times New Roman" pitchFamily="18" charset="0"/>
                          <a:ea typeface="Times New Roman"/>
                          <a:cs typeface="Times New Roman" pitchFamily="18" charset="0"/>
                        </a:rPr>
                        <a:t>nhai</a:t>
                      </a:r>
                      <a:r>
                        <a:rPr lang="en-US" sz="2200" b="0" dirty="0">
                          <a:latin typeface="Times New Roman" pitchFamily="18" charset="0"/>
                          <a:ea typeface="Times New Roman"/>
                          <a:cs typeface="Times New Roman" pitchFamily="18" charset="0"/>
                        </a:rPr>
                        <a:t>: </a:t>
                      </a:r>
                      <a:r>
                        <a:rPr lang="en-US" sz="2200" b="0" dirty="0" err="1">
                          <a:latin typeface="Times New Roman" pitchFamily="18" charset="0"/>
                          <a:ea typeface="Times New Roman"/>
                          <a:cs typeface="Times New Roman" pitchFamily="18" charset="0"/>
                        </a:rPr>
                        <a:t>trầu</a:t>
                      </a:r>
                      <a:r>
                        <a:rPr lang="en-US" sz="2200" b="0" dirty="0">
                          <a:latin typeface="Times New Roman" pitchFamily="18" charset="0"/>
                          <a:ea typeface="Times New Roman"/>
                          <a:cs typeface="Times New Roman" pitchFamily="18" charset="0"/>
                        </a:rPr>
                        <a:t> </a:t>
                      </a:r>
                      <a:r>
                        <a:rPr lang="en-US" sz="2200" b="0" dirty="0" err="1">
                          <a:latin typeface="Times New Roman" pitchFamily="18" charset="0"/>
                          <a:ea typeface="Times New Roman"/>
                          <a:cs typeface="Times New Roman" pitchFamily="18" charset="0"/>
                        </a:rPr>
                        <a:t>thuốc</a:t>
                      </a:r>
                      <a:endParaRPr lang="en-US" sz="2200" b="0" dirty="0">
                        <a:latin typeface="Times New Roman" pitchFamily="18" charset="0"/>
                        <a:ea typeface="Times New Roman"/>
                        <a:cs typeface="Times New Roman" pitchFamily="18" charset="0"/>
                      </a:endParaRPr>
                    </a:p>
                    <a:p>
                      <a:pPr marL="0" indent="0" algn="just">
                        <a:lnSpc>
                          <a:spcPct val="120000"/>
                        </a:lnSpc>
                        <a:spcBef>
                          <a:spcPts val="500"/>
                        </a:spcBef>
                        <a:spcAft>
                          <a:spcPts val="0"/>
                        </a:spcAft>
                        <a:buFontTx/>
                        <a:buNone/>
                        <a:tabLst>
                          <a:tab pos="1781175" algn="l"/>
                        </a:tabLst>
                      </a:pPr>
                      <a:endParaRPr lang="en-GB" sz="2200" b="0" dirty="0">
                        <a:latin typeface="Times New Roman" pitchFamily="18" charset="0"/>
                        <a:ea typeface="Times New Roman"/>
                        <a:cs typeface="Times New Roman" pitchFamily="18" charset="0"/>
                      </a:endParaRPr>
                    </a:p>
                    <a:p>
                      <a:pPr marL="0" indent="0" algn="just">
                        <a:lnSpc>
                          <a:spcPct val="120000"/>
                        </a:lnSpc>
                        <a:spcBef>
                          <a:spcPts val="500"/>
                        </a:spcBef>
                        <a:spcAft>
                          <a:spcPts val="0"/>
                        </a:spcAft>
                        <a:buFontTx/>
                        <a:buNone/>
                        <a:tabLst>
                          <a:tab pos="1781175" algn="l"/>
                        </a:tabLst>
                      </a:pPr>
                      <a:endParaRPr lang="en-GB" sz="2200" b="0" dirty="0">
                        <a:latin typeface="Times New Roman" pitchFamily="18" charset="0"/>
                        <a:ea typeface="Times New Roman"/>
                        <a:cs typeface="Times New Roman" pitchFamily="18" charset="0"/>
                      </a:endParaRPr>
                    </a:p>
                    <a:p>
                      <a:pPr marL="0" indent="0" algn="just">
                        <a:lnSpc>
                          <a:spcPct val="120000"/>
                        </a:lnSpc>
                        <a:spcBef>
                          <a:spcPts val="500"/>
                        </a:spcBef>
                        <a:spcAft>
                          <a:spcPts val="0"/>
                        </a:spcAft>
                        <a:buFontTx/>
                        <a:buNone/>
                        <a:tabLst>
                          <a:tab pos="1781175" algn="l"/>
                        </a:tabLst>
                      </a:pPr>
                      <a:endParaRPr lang="en-US" sz="2200" b="0" dirty="0">
                        <a:latin typeface="Times New Roman" pitchFamily="18" charset="0"/>
                        <a:ea typeface="Times New Roman"/>
                        <a:cs typeface="Times New Roman" pitchFamily="18" charset="0"/>
                      </a:endParaRPr>
                    </a:p>
                    <a:p>
                      <a:pPr marL="342900" indent="-342900" algn="just">
                        <a:lnSpc>
                          <a:spcPct val="120000"/>
                        </a:lnSpc>
                        <a:spcBef>
                          <a:spcPts val="500"/>
                        </a:spcBef>
                        <a:spcAft>
                          <a:spcPts val="0"/>
                        </a:spcAft>
                        <a:buFontTx/>
                        <a:buChar char="-"/>
                        <a:tabLst>
                          <a:tab pos="1781175" algn="l"/>
                        </a:tabLst>
                      </a:pPr>
                      <a:r>
                        <a:rPr lang="en-US" sz="2200" b="0" dirty="0" err="1">
                          <a:latin typeface="Times New Roman" pitchFamily="18" charset="0"/>
                          <a:ea typeface="Times New Roman"/>
                          <a:cs typeface="Times New Roman" pitchFamily="18" charset="0"/>
                        </a:rPr>
                        <a:t>Thuốc</a:t>
                      </a:r>
                      <a:r>
                        <a:rPr lang="en-US" sz="2200" b="0" dirty="0">
                          <a:latin typeface="Times New Roman" pitchFamily="18" charset="0"/>
                          <a:ea typeface="Times New Roman"/>
                          <a:cs typeface="Times New Roman" pitchFamily="18" charset="0"/>
                        </a:rPr>
                        <a:t> </a:t>
                      </a:r>
                      <a:r>
                        <a:rPr lang="en-US" sz="2200" b="0" dirty="0" err="1">
                          <a:latin typeface="Times New Roman" pitchFamily="18" charset="0"/>
                          <a:ea typeface="Times New Roman"/>
                          <a:cs typeface="Times New Roman" pitchFamily="18" charset="0"/>
                        </a:rPr>
                        <a:t>lá</a:t>
                      </a:r>
                      <a:r>
                        <a:rPr lang="en-US" sz="2200" b="0" dirty="0">
                          <a:latin typeface="Times New Roman" pitchFamily="18" charset="0"/>
                          <a:ea typeface="Times New Roman"/>
                          <a:cs typeface="Times New Roman" pitchFamily="18" charset="0"/>
                        </a:rPr>
                        <a:t> </a:t>
                      </a:r>
                      <a:r>
                        <a:rPr lang="en-US" sz="2200" b="0" dirty="0" err="1">
                          <a:latin typeface="Times New Roman" pitchFamily="18" charset="0"/>
                          <a:ea typeface="Times New Roman"/>
                          <a:cs typeface="Times New Roman" pitchFamily="18" charset="0"/>
                        </a:rPr>
                        <a:t>dạng</a:t>
                      </a:r>
                      <a:r>
                        <a:rPr lang="en-US" sz="2200" b="0" dirty="0">
                          <a:latin typeface="Times New Roman" pitchFamily="18" charset="0"/>
                          <a:ea typeface="Times New Roman"/>
                          <a:cs typeface="Times New Roman" pitchFamily="18" charset="0"/>
                        </a:rPr>
                        <a:t> </a:t>
                      </a:r>
                      <a:r>
                        <a:rPr lang="en-US" sz="2200" b="0" dirty="0" err="1">
                          <a:latin typeface="Times New Roman" pitchFamily="18" charset="0"/>
                          <a:ea typeface="Times New Roman"/>
                          <a:cs typeface="Times New Roman" pitchFamily="18" charset="0"/>
                        </a:rPr>
                        <a:t>viên</a:t>
                      </a:r>
                      <a:r>
                        <a:rPr lang="en-US" sz="2200" b="0" dirty="0">
                          <a:latin typeface="Times New Roman" pitchFamily="18" charset="0"/>
                          <a:ea typeface="Times New Roman"/>
                          <a:cs typeface="Times New Roman" pitchFamily="18" charset="0"/>
                        </a:rPr>
                        <a:t> </a:t>
                      </a:r>
                      <a:r>
                        <a:rPr lang="en-US" sz="2200" b="0" dirty="0" err="1">
                          <a:latin typeface="Times New Roman" pitchFamily="18" charset="0"/>
                          <a:ea typeface="Times New Roman"/>
                          <a:cs typeface="Times New Roman" pitchFamily="18" charset="0"/>
                        </a:rPr>
                        <a:t>để</a:t>
                      </a:r>
                      <a:r>
                        <a:rPr lang="en-US" sz="2200" b="0" dirty="0">
                          <a:latin typeface="Times New Roman" pitchFamily="18" charset="0"/>
                          <a:ea typeface="Times New Roman"/>
                          <a:cs typeface="Times New Roman" pitchFamily="18" charset="0"/>
                        </a:rPr>
                        <a:t> </a:t>
                      </a:r>
                      <a:r>
                        <a:rPr lang="en-US" sz="2200" b="0" dirty="0" err="1">
                          <a:latin typeface="Times New Roman" pitchFamily="18" charset="0"/>
                          <a:ea typeface="Times New Roman"/>
                          <a:cs typeface="Times New Roman" pitchFamily="18" charset="0"/>
                        </a:rPr>
                        <a:t>ngậm</a:t>
                      </a:r>
                      <a:r>
                        <a:rPr lang="en-US" sz="2200" b="0" dirty="0">
                          <a:latin typeface="Times New Roman" pitchFamily="18" charset="0"/>
                          <a:ea typeface="Times New Roman"/>
                          <a:cs typeface="Times New Roman" pitchFamily="18" charset="0"/>
                        </a:rPr>
                        <a:t> </a:t>
                      </a:r>
                    </a:p>
                    <a:p>
                      <a:pPr marL="0" indent="0" algn="just">
                        <a:lnSpc>
                          <a:spcPct val="120000"/>
                        </a:lnSpc>
                        <a:spcBef>
                          <a:spcPts val="500"/>
                        </a:spcBef>
                        <a:spcAft>
                          <a:spcPts val="0"/>
                        </a:spcAft>
                        <a:buFontTx/>
                        <a:buNone/>
                        <a:tabLst>
                          <a:tab pos="1781175" algn="l"/>
                        </a:tabLst>
                      </a:pPr>
                      <a:endParaRPr lang="en-US" sz="2200" b="1"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5257800"/>
            <a:ext cx="2836863"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133600"/>
            <a:ext cx="2922588"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6728" y="3505200"/>
            <a:ext cx="3146425"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4830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5" name="Rectangle 3"/>
          <p:cNvSpPr>
            <a:spLocks noGrp="1" noChangeArrowheads="1"/>
          </p:cNvSpPr>
          <p:nvPr>
            <p:ph type="body" idx="1"/>
          </p:nvPr>
        </p:nvSpPr>
        <p:spPr>
          <a:xfrm>
            <a:off x="457200" y="2057400"/>
            <a:ext cx="8229600" cy="2590800"/>
          </a:xfrm>
        </p:spPr>
        <p:txBody>
          <a:bodyPr/>
          <a:lstStyle/>
          <a:p>
            <a:pPr algn="ctr" eaLnBrk="1" hangingPunct="1">
              <a:buFont typeface="Wingdings" pitchFamily="2" charset="2"/>
              <a:buNone/>
              <a:defRPr/>
            </a:pPr>
            <a:r>
              <a:rPr lang="en-US" sz="4000" b="1" dirty="0">
                <a:solidFill>
                  <a:srgbClr val="000000"/>
                </a:solidFill>
                <a:effectLst>
                  <a:outerShdw blurRad="38100" dist="38100" dir="2700000" algn="tl">
                    <a:srgbClr val="FFFFFF"/>
                  </a:outerShdw>
                </a:effectLst>
                <a:ea typeface="Verdana" pitchFamily="34" charset="0"/>
                <a:cs typeface="Arial" pitchFamily="34" charset="0"/>
              </a:rPr>
              <a:t>PHẦN II: THÀNH PHẦN ĐỘC TÍNH CỦA KHÓI THUỐC</a:t>
            </a:r>
          </a:p>
        </p:txBody>
      </p:sp>
    </p:spTree>
    <p:extLst>
      <p:ext uri="{BB962C8B-B14F-4D97-AF65-F5344CB8AC3E}">
        <p14:creationId xmlns:p14="http://schemas.microsoft.com/office/powerpoint/2010/main" val="96768289"/>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1498</TotalTime>
  <Words>3191</Words>
  <Application>Microsoft Office PowerPoint</Application>
  <PresentationFormat>On-screen Show (4:3)</PresentationFormat>
  <Paragraphs>254</Paragraphs>
  <Slides>48</Slides>
  <Notes>14</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48</vt:i4>
      </vt:variant>
    </vt:vector>
  </HeadingPairs>
  <TitlesOfParts>
    <vt:vector size="60" baseType="lpstr">
      <vt:lpstr>ＭＳ Ｐゴシック</vt:lpstr>
      <vt:lpstr>ＭＳ Ｐゴシック</vt:lpstr>
      <vt:lpstr>Arial</vt:lpstr>
      <vt:lpstr>Calibri</vt:lpstr>
      <vt:lpstr>Cambria</vt:lpstr>
      <vt:lpstr>Symbol</vt:lpstr>
      <vt:lpstr>Times New Roman</vt:lpstr>
      <vt:lpstr>Verdana</vt:lpstr>
      <vt:lpstr>Wingdings</vt:lpstr>
      <vt:lpstr>Office Theme</vt:lpstr>
      <vt:lpstr>Clarity</vt:lpstr>
      <vt:lpstr>2_Office Theme</vt:lpstr>
      <vt:lpstr>TÁC HẠI CỦA THUỐC LÁ</vt:lpstr>
      <vt:lpstr>NỘI DUNG TRÌNH BÀY</vt:lpstr>
      <vt:lpstr> PHẦN 1: TÌNH HÌNH SỬ DỤNG THUỐC LÁ </vt:lpstr>
      <vt:lpstr>TẠI VIỆT NAM</vt:lpstr>
      <vt:lpstr>Thực trạng sử dụng thuốc lá tại Việt Nam</vt:lpstr>
      <vt:lpstr>Lịch sử thuốc lá?</vt:lpstr>
      <vt:lpstr>Lịch sử thuốc lá?</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HÚT THUỐC VÀ BỆNH HÔ HẤP</vt:lpstr>
      <vt:lpstr>HÚT THUỐC VÀ BỆNH HÔ HẤP</vt:lpstr>
      <vt:lpstr>HÚT THUỐC VÀ BỆNH HÔ HẤP</vt:lpstr>
      <vt:lpstr>HÚT THUỐC VÀ BỆNH HÔ HẤP</vt:lpstr>
      <vt:lpstr>HÚT THUỐC VÀ BỆNH UNG THƯ</vt:lpstr>
      <vt:lpstr>HÚT THUỐC GÂY UNG THƯ PHỔI</vt:lpstr>
      <vt:lpstr>HÚT THUỐC GÂY UNG THƯ PHỔI</vt:lpstr>
      <vt:lpstr>PowerPoint Presentation</vt:lpstr>
      <vt:lpstr>Người hút thuốc có tỷ lệ ung thư miệng cao gấp 27 lần và ung thư thanh quản cao gấp 12 lần  người không hút thuốc (WHO)</vt:lpstr>
      <vt:lpstr>HÚT THUỐC VÀ BỆNH TIM MẠCH</vt:lpstr>
      <vt:lpstr>PowerPoint Presentation</vt:lpstr>
      <vt:lpstr>HÚT THUỐC VÀ BỆNH UNG THƯ</vt:lpstr>
      <vt:lpstr>HÚT THUỐC VÀ SỨC KHOẺ SINH SẢN</vt:lpstr>
      <vt:lpstr>HÚT THUỐC VÀ SỨC KHOẺ SINH SẢN</vt:lpstr>
      <vt:lpstr>HÚT THUỐC VÀ RỐI LOẠN TÌNH DỤC  Ở NAM GIỚI</vt:lpstr>
      <vt:lpstr>PowerPoint Presentation</vt:lpstr>
      <vt:lpstr>Khái niệm</vt:lpstr>
      <vt:lpstr>TÁC HẠI CỦA HÚT THUỐC THỤ ĐỘNG</vt:lpstr>
      <vt:lpstr>ẢNH HƯỞNG CỦA HÚT THUỐC THỤ ĐỘNG VỚI SỨC KHOẺ</vt:lpstr>
      <vt:lpstr>ẢNH HƯỞNG CỦA HÚT THUỐC THỤ ĐỘNG VỚI SỨC KHOẺ</vt:lpstr>
      <vt:lpstr>PowerPoint Presentation</vt:lpstr>
      <vt:lpstr>PowerPoint Presentation</vt:lpstr>
      <vt:lpstr>PowerPoint Presentation</vt:lpstr>
      <vt:lpstr>Các nhóm sản phẩm thuốc lá mới</vt:lpstr>
      <vt:lpstr>Làm tăng nguy cơ bắt đầu hút thuốc lá truyền thống </vt:lpstr>
      <vt:lpstr>Hội chứng tổn thương phổi cấp do thuốc lá điện tử (E-cigarette or Vaping related Acute Lung Injury Syndrome-EVALI)</vt:lpstr>
      <vt:lpstr>Các triệu chứng của EVALI</vt:lpstr>
      <vt:lpstr>ENDS: nguy cơ cháy nổ</vt:lpstr>
      <vt:lpstr>PowerPoint Presentation</vt:lpstr>
      <vt:lpstr>HTPs – Những điều đã biết</vt:lpstr>
      <vt:lpstr>PowerPoint Presentation</vt:lpstr>
      <vt:lpstr>CHUNG TAY VÌ MỘT THẾ GIỚI KHÔNG KHÓI THUỐC</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117</cp:revision>
  <dcterms:created xsi:type="dcterms:W3CDTF">2015-05-21T14:55:03Z</dcterms:created>
  <dcterms:modified xsi:type="dcterms:W3CDTF">2023-11-03T08:26:19Z</dcterms:modified>
</cp:coreProperties>
</file>